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7" r:id="rId2"/>
    <p:sldId id="258" r:id="rId3"/>
    <p:sldId id="299" r:id="rId4"/>
    <p:sldId id="300" r:id="rId5"/>
    <p:sldId id="283" r:id="rId6"/>
    <p:sldId id="336" r:id="rId7"/>
    <p:sldId id="337" r:id="rId8"/>
    <p:sldId id="308" r:id="rId9"/>
    <p:sldId id="339" r:id="rId10"/>
    <p:sldId id="284" r:id="rId11"/>
    <p:sldId id="301" r:id="rId12"/>
    <p:sldId id="302" r:id="rId13"/>
    <p:sldId id="305" r:id="rId14"/>
    <p:sldId id="304" r:id="rId15"/>
    <p:sldId id="309" r:id="rId16"/>
    <p:sldId id="266" r:id="rId17"/>
    <p:sldId id="310" r:id="rId18"/>
    <p:sldId id="338" r:id="rId19"/>
    <p:sldId id="285" r:id="rId20"/>
    <p:sldId id="314" r:id="rId21"/>
    <p:sldId id="306" r:id="rId22"/>
    <p:sldId id="315" r:id="rId23"/>
    <p:sldId id="316" r:id="rId24"/>
    <p:sldId id="317" r:id="rId25"/>
    <p:sldId id="326" r:id="rId26"/>
    <p:sldId id="327" r:id="rId27"/>
    <p:sldId id="318" r:id="rId28"/>
    <p:sldId id="328" r:id="rId29"/>
    <p:sldId id="329" r:id="rId30"/>
    <p:sldId id="331" r:id="rId31"/>
    <p:sldId id="313" r:id="rId32"/>
    <p:sldId id="330" r:id="rId33"/>
    <p:sldId id="319" r:id="rId34"/>
    <p:sldId id="332" r:id="rId35"/>
    <p:sldId id="333" r:id="rId36"/>
    <p:sldId id="334" r:id="rId37"/>
    <p:sldId id="335"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5FF2ED-5567-445A-B3E0-3393544B04A6}" v="675" dt="2022-05-11T04:00:20.3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93" autoAdjust="0"/>
    <p:restoredTop sz="93631" autoAdjust="0"/>
  </p:normalViewPr>
  <p:slideViewPr>
    <p:cSldViewPr snapToGrid="0">
      <p:cViewPr varScale="1">
        <p:scale>
          <a:sx n="152" d="100"/>
          <a:sy n="152" d="100"/>
        </p:scale>
        <p:origin x="642"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pn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66E1FD-E7A0-497B-BBC0-740BAAC97C64}" type="datetimeFigureOut">
              <a:rPr lang="en-PH" smtClean="0"/>
              <a:t>15/01/2023</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90CCE9-4AAE-4E1F-85AD-521A406D6524}" type="slidenum">
              <a:rPr lang="en-PH" smtClean="0"/>
              <a:t>‹#›</a:t>
            </a:fld>
            <a:endParaRPr lang="en-PH"/>
          </a:p>
        </p:txBody>
      </p:sp>
    </p:spTree>
    <p:extLst>
      <p:ext uri="{BB962C8B-B14F-4D97-AF65-F5344CB8AC3E}">
        <p14:creationId xmlns:p14="http://schemas.microsoft.com/office/powerpoint/2010/main" val="15598555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5</a:t>
            </a:fld>
            <a:endParaRPr lang="en-PH"/>
          </a:p>
        </p:txBody>
      </p:sp>
    </p:spTree>
    <p:extLst>
      <p:ext uri="{BB962C8B-B14F-4D97-AF65-F5344CB8AC3E}">
        <p14:creationId xmlns:p14="http://schemas.microsoft.com/office/powerpoint/2010/main" val="2989600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14</a:t>
            </a:fld>
            <a:endParaRPr lang="en-PH"/>
          </a:p>
        </p:txBody>
      </p:sp>
    </p:spTree>
    <p:extLst>
      <p:ext uri="{BB962C8B-B14F-4D97-AF65-F5344CB8AC3E}">
        <p14:creationId xmlns:p14="http://schemas.microsoft.com/office/powerpoint/2010/main" val="9015303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15</a:t>
            </a:fld>
            <a:endParaRPr lang="en-PH"/>
          </a:p>
        </p:txBody>
      </p:sp>
    </p:spTree>
    <p:extLst>
      <p:ext uri="{BB962C8B-B14F-4D97-AF65-F5344CB8AC3E}">
        <p14:creationId xmlns:p14="http://schemas.microsoft.com/office/powerpoint/2010/main" val="20993524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16</a:t>
            </a:fld>
            <a:endParaRPr lang="en-PH"/>
          </a:p>
        </p:txBody>
      </p:sp>
    </p:spTree>
    <p:extLst>
      <p:ext uri="{BB962C8B-B14F-4D97-AF65-F5344CB8AC3E}">
        <p14:creationId xmlns:p14="http://schemas.microsoft.com/office/powerpoint/2010/main" val="4191783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17</a:t>
            </a:fld>
            <a:endParaRPr lang="en-PH"/>
          </a:p>
        </p:txBody>
      </p:sp>
    </p:spTree>
    <p:extLst>
      <p:ext uri="{BB962C8B-B14F-4D97-AF65-F5344CB8AC3E}">
        <p14:creationId xmlns:p14="http://schemas.microsoft.com/office/powerpoint/2010/main" val="3730126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18</a:t>
            </a:fld>
            <a:endParaRPr lang="en-PH"/>
          </a:p>
        </p:txBody>
      </p:sp>
    </p:spTree>
    <p:extLst>
      <p:ext uri="{BB962C8B-B14F-4D97-AF65-F5344CB8AC3E}">
        <p14:creationId xmlns:p14="http://schemas.microsoft.com/office/powerpoint/2010/main" val="14531187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19</a:t>
            </a:fld>
            <a:endParaRPr lang="en-PH"/>
          </a:p>
        </p:txBody>
      </p:sp>
    </p:spTree>
    <p:extLst>
      <p:ext uri="{BB962C8B-B14F-4D97-AF65-F5344CB8AC3E}">
        <p14:creationId xmlns:p14="http://schemas.microsoft.com/office/powerpoint/2010/main" val="19804140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20</a:t>
            </a:fld>
            <a:endParaRPr lang="en-PH"/>
          </a:p>
        </p:txBody>
      </p:sp>
    </p:spTree>
    <p:extLst>
      <p:ext uri="{BB962C8B-B14F-4D97-AF65-F5344CB8AC3E}">
        <p14:creationId xmlns:p14="http://schemas.microsoft.com/office/powerpoint/2010/main" val="11875197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21</a:t>
            </a:fld>
            <a:endParaRPr lang="en-PH"/>
          </a:p>
        </p:txBody>
      </p:sp>
    </p:spTree>
    <p:extLst>
      <p:ext uri="{BB962C8B-B14F-4D97-AF65-F5344CB8AC3E}">
        <p14:creationId xmlns:p14="http://schemas.microsoft.com/office/powerpoint/2010/main" val="2095644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22</a:t>
            </a:fld>
            <a:endParaRPr lang="en-PH"/>
          </a:p>
        </p:txBody>
      </p:sp>
    </p:spTree>
    <p:extLst>
      <p:ext uri="{BB962C8B-B14F-4D97-AF65-F5344CB8AC3E}">
        <p14:creationId xmlns:p14="http://schemas.microsoft.com/office/powerpoint/2010/main" val="10255549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23</a:t>
            </a:fld>
            <a:endParaRPr lang="en-PH"/>
          </a:p>
        </p:txBody>
      </p:sp>
    </p:spTree>
    <p:extLst>
      <p:ext uri="{BB962C8B-B14F-4D97-AF65-F5344CB8AC3E}">
        <p14:creationId xmlns:p14="http://schemas.microsoft.com/office/powerpoint/2010/main" val="4219068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6</a:t>
            </a:fld>
            <a:endParaRPr lang="en-PH"/>
          </a:p>
        </p:txBody>
      </p:sp>
    </p:spTree>
    <p:extLst>
      <p:ext uri="{BB962C8B-B14F-4D97-AF65-F5344CB8AC3E}">
        <p14:creationId xmlns:p14="http://schemas.microsoft.com/office/powerpoint/2010/main" val="9649392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24</a:t>
            </a:fld>
            <a:endParaRPr lang="en-PH"/>
          </a:p>
        </p:txBody>
      </p:sp>
    </p:spTree>
    <p:extLst>
      <p:ext uri="{BB962C8B-B14F-4D97-AF65-F5344CB8AC3E}">
        <p14:creationId xmlns:p14="http://schemas.microsoft.com/office/powerpoint/2010/main" val="29474308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25</a:t>
            </a:fld>
            <a:endParaRPr lang="en-PH"/>
          </a:p>
        </p:txBody>
      </p:sp>
    </p:spTree>
    <p:extLst>
      <p:ext uri="{BB962C8B-B14F-4D97-AF65-F5344CB8AC3E}">
        <p14:creationId xmlns:p14="http://schemas.microsoft.com/office/powerpoint/2010/main" val="9178171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26</a:t>
            </a:fld>
            <a:endParaRPr lang="en-PH"/>
          </a:p>
        </p:txBody>
      </p:sp>
    </p:spTree>
    <p:extLst>
      <p:ext uri="{BB962C8B-B14F-4D97-AF65-F5344CB8AC3E}">
        <p14:creationId xmlns:p14="http://schemas.microsoft.com/office/powerpoint/2010/main" val="30115885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27</a:t>
            </a:fld>
            <a:endParaRPr lang="en-PH"/>
          </a:p>
        </p:txBody>
      </p:sp>
    </p:spTree>
    <p:extLst>
      <p:ext uri="{BB962C8B-B14F-4D97-AF65-F5344CB8AC3E}">
        <p14:creationId xmlns:p14="http://schemas.microsoft.com/office/powerpoint/2010/main" val="2585397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28</a:t>
            </a:fld>
            <a:endParaRPr lang="en-PH"/>
          </a:p>
        </p:txBody>
      </p:sp>
    </p:spTree>
    <p:extLst>
      <p:ext uri="{BB962C8B-B14F-4D97-AF65-F5344CB8AC3E}">
        <p14:creationId xmlns:p14="http://schemas.microsoft.com/office/powerpoint/2010/main" val="34111963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29</a:t>
            </a:fld>
            <a:endParaRPr lang="en-PH"/>
          </a:p>
        </p:txBody>
      </p:sp>
    </p:spTree>
    <p:extLst>
      <p:ext uri="{BB962C8B-B14F-4D97-AF65-F5344CB8AC3E}">
        <p14:creationId xmlns:p14="http://schemas.microsoft.com/office/powerpoint/2010/main" val="1431277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30</a:t>
            </a:fld>
            <a:endParaRPr lang="en-PH"/>
          </a:p>
        </p:txBody>
      </p:sp>
    </p:spTree>
    <p:extLst>
      <p:ext uri="{BB962C8B-B14F-4D97-AF65-F5344CB8AC3E}">
        <p14:creationId xmlns:p14="http://schemas.microsoft.com/office/powerpoint/2010/main" val="22258503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31</a:t>
            </a:fld>
            <a:endParaRPr lang="en-PH"/>
          </a:p>
        </p:txBody>
      </p:sp>
    </p:spTree>
    <p:extLst>
      <p:ext uri="{BB962C8B-B14F-4D97-AF65-F5344CB8AC3E}">
        <p14:creationId xmlns:p14="http://schemas.microsoft.com/office/powerpoint/2010/main" val="4929980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32</a:t>
            </a:fld>
            <a:endParaRPr lang="en-PH"/>
          </a:p>
        </p:txBody>
      </p:sp>
    </p:spTree>
    <p:extLst>
      <p:ext uri="{BB962C8B-B14F-4D97-AF65-F5344CB8AC3E}">
        <p14:creationId xmlns:p14="http://schemas.microsoft.com/office/powerpoint/2010/main" val="22907338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33</a:t>
            </a:fld>
            <a:endParaRPr lang="en-PH"/>
          </a:p>
        </p:txBody>
      </p:sp>
    </p:spTree>
    <p:extLst>
      <p:ext uri="{BB962C8B-B14F-4D97-AF65-F5344CB8AC3E}">
        <p14:creationId xmlns:p14="http://schemas.microsoft.com/office/powerpoint/2010/main" val="6824270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7</a:t>
            </a:fld>
            <a:endParaRPr lang="en-PH"/>
          </a:p>
        </p:txBody>
      </p:sp>
    </p:spTree>
    <p:extLst>
      <p:ext uri="{BB962C8B-B14F-4D97-AF65-F5344CB8AC3E}">
        <p14:creationId xmlns:p14="http://schemas.microsoft.com/office/powerpoint/2010/main" val="40787218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34</a:t>
            </a:fld>
            <a:endParaRPr lang="en-PH"/>
          </a:p>
        </p:txBody>
      </p:sp>
    </p:spTree>
    <p:extLst>
      <p:ext uri="{BB962C8B-B14F-4D97-AF65-F5344CB8AC3E}">
        <p14:creationId xmlns:p14="http://schemas.microsoft.com/office/powerpoint/2010/main" val="10296955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35</a:t>
            </a:fld>
            <a:endParaRPr lang="en-PH"/>
          </a:p>
        </p:txBody>
      </p:sp>
    </p:spTree>
    <p:extLst>
      <p:ext uri="{BB962C8B-B14F-4D97-AF65-F5344CB8AC3E}">
        <p14:creationId xmlns:p14="http://schemas.microsoft.com/office/powerpoint/2010/main" val="8996418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36</a:t>
            </a:fld>
            <a:endParaRPr lang="en-PH"/>
          </a:p>
        </p:txBody>
      </p:sp>
    </p:spTree>
    <p:extLst>
      <p:ext uri="{BB962C8B-B14F-4D97-AF65-F5344CB8AC3E}">
        <p14:creationId xmlns:p14="http://schemas.microsoft.com/office/powerpoint/2010/main" val="20722192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37</a:t>
            </a:fld>
            <a:endParaRPr lang="en-PH"/>
          </a:p>
        </p:txBody>
      </p:sp>
    </p:spTree>
    <p:extLst>
      <p:ext uri="{BB962C8B-B14F-4D97-AF65-F5344CB8AC3E}">
        <p14:creationId xmlns:p14="http://schemas.microsoft.com/office/powerpoint/2010/main" val="3771043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8</a:t>
            </a:fld>
            <a:endParaRPr lang="en-PH"/>
          </a:p>
        </p:txBody>
      </p:sp>
    </p:spTree>
    <p:extLst>
      <p:ext uri="{BB962C8B-B14F-4D97-AF65-F5344CB8AC3E}">
        <p14:creationId xmlns:p14="http://schemas.microsoft.com/office/powerpoint/2010/main" val="23072682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9</a:t>
            </a:fld>
            <a:endParaRPr lang="en-PH"/>
          </a:p>
        </p:txBody>
      </p:sp>
    </p:spTree>
    <p:extLst>
      <p:ext uri="{BB962C8B-B14F-4D97-AF65-F5344CB8AC3E}">
        <p14:creationId xmlns:p14="http://schemas.microsoft.com/office/powerpoint/2010/main" val="607254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10</a:t>
            </a:fld>
            <a:endParaRPr lang="en-PH"/>
          </a:p>
        </p:txBody>
      </p:sp>
    </p:spTree>
    <p:extLst>
      <p:ext uri="{BB962C8B-B14F-4D97-AF65-F5344CB8AC3E}">
        <p14:creationId xmlns:p14="http://schemas.microsoft.com/office/powerpoint/2010/main" val="125993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11</a:t>
            </a:fld>
            <a:endParaRPr lang="en-PH"/>
          </a:p>
        </p:txBody>
      </p:sp>
    </p:spTree>
    <p:extLst>
      <p:ext uri="{BB962C8B-B14F-4D97-AF65-F5344CB8AC3E}">
        <p14:creationId xmlns:p14="http://schemas.microsoft.com/office/powerpoint/2010/main" val="11570163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12</a:t>
            </a:fld>
            <a:endParaRPr lang="en-PH"/>
          </a:p>
        </p:txBody>
      </p:sp>
    </p:spTree>
    <p:extLst>
      <p:ext uri="{BB962C8B-B14F-4D97-AF65-F5344CB8AC3E}">
        <p14:creationId xmlns:p14="http://schemas.microsoft.com/office/powerpoint/2010/main" val="32173364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FE90CCE9-4AAE-4E1F-85AD-521A406D6524}" type="slidenum">
              <a:rPr lang="en-PH" smtClean="0"/>
              <a:t>13</a:t>
            </a:fld>
            <a:endParaRPr lang="en-PH"/>
          </a:p>
        </p:txBody>
      </p:sp>
    </p:spTree>
    <p:extLst>
      <p:ext uri="{BB962C8B-B14F-4D97-AF65-F5344CB8AC3E}">
        <p14:creationId xmlns:p14="http://schemas.microsoft.com/office/powerpoint/2010/main" val="189133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DB1E6E-2408-484E-8979-2DB96F2F8A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C947B426-68B8-4CB7-871C-5CC84E86C6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37352935-9451-4839-96FB-E9A8FCCD6D96}"/>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5" name="Footer Placeholder 4">
            <a:extLst>
              <a:ext uri="{FF2B5EF4-FFF2-40B4-BE49-F238E27FC236}">
                <a16:creationId xmlns:a16="http://schemas.microsoft.com/office/drawing/2014/main" id="{B468F784-7AF5-4560-BEFA-8C8096530B52}"/>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43498F6B-191E-4E4B-BE34-C7613712597C}"/>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131934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9526-6B4B-4B7C-836C-CA5ECFEE1878}"/>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42D3F895-13B7-4F09-8F2B-7C7B281BDC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FED4FF3-605C-448B-ABE0-7A159B7B3BA6}"/>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5" name="Footer Placeholder 4">
            <a:extLst>
              <a:ext uri="{FF2B5EF4-FFF2-40B4-BE49-F238E27FC236}">
                <a16:creationId xmlns:a16="http://schemas.microsoft.com/office/drawing/2014/main" id="{F5D10917-6EAA-48EE-AE32-E15F33FCA100}"/>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D9451C44-2EAE-49AE-A864-682DEB3D8E31}"/>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1969415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BCFD600-C7E3-42EE-9735-2FE3EDE7764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96C80727-2711-434B-AEFB-9E214673EC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61B47950-A376-49E5-A09E-DEAA9AD59B10}"/>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5" name="Footer Placeholder 4">
            <a:extLst>
              <a:ext uri="{FF2B5EF4-FFF2-40B4-BE49-F238E27FC236}">
                <a16:creationId xmlns:a16="http://schemas.microsoft.com/office/drawing/2014/main" id="{47D8641F-5631-4BB0-94A8-CB1A2D78FDD2}"/>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6B056033-BC76-47F3-AA32-F159420DFDA7}"/>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4268849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87643-F5D7-48E2-ADAB-95C74CECF06D}"/>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300FC6CC-B49B-452C-8E9C-808488E73C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42CBF4EE-800F-479B-9D99-FD0B990C4D09}"/>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5" name="Footer Placeholder 4">
            <a:extLst>
              <a:ext uri="{FF2B5EF4-FFF2-40B4-BE49-F238E27FC236}">
                <a16:creationId xmlns:a16="http://schemas.microsoft.com/office/drawing/2014/main" id="{ABA3E0ED-BABB-43F4-8ACF-6AB1C583C022}"/>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32B6B210-80B8-4EC4-A5DD-626DF33507CE}"/>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089668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20E17-7239-452C-8B6C-2DE99BB75C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C82621D8-37ED-476B-884F-26990A946C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2FE869-1B16-425A-9EFF-D1D147E64F8E}"/>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5" name="Footer Placeholder 4">
            <a:extLst>
              <a:ext uri="{FF2B5EF4-FFF2-40B4-BE49-F238E27FC236}">
                <a16:creationId xmlns:a16="http://schemas.microsoft.com/office/drawing/2014/main" id="{FEB7772C-84B9-4CA4-BC65-3D41F9D331A0}"/>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4F6E878-86EF-4ABF-A7AD-65B43A873D50}"/>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4126257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D03AF-7534-49E0-B0A2-F0403B159E15}"/>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E4E63158-1F78-4261-99A0-55F573DD04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13B12B8E-1661-462B-A00C-FE1078E5F2D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F66763DF-E084-447E-A488-9F9D328A97D0}"/>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6" name="Footer Placeholder 5">
            <a:extLst>
              <a:ext uri="{FF2B5EF4-FFF2-40B4-BE49-F238E27FC236}">
                <a16:creationId xmlns:a16="http://schemas.microsoft.com/office/drawing/2014/main" id="{2D46663E-C0B8-407A-9C08-AD7A14CDF033}"/>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FA444692-F2BB-4F15-9AC6-1D337C5F6BB9}"/>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052483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24591-52D4-4A6A-81FF-CF9B69DD3DCC}"/>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AAD74561-7712-4BE5-B42C-1DF224123B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C6369D-C1D0-4A4F-85B0-DC21BD7E9CE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E0D26301-7EFA-4E2D-8E37-01989EDE45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68D5A3-0863-4C19-8CDF-E5F6380092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861BD46F-0A9D-4A21-A809-A8A4915A7137}"/>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8" name="Footer Placeholder 7">
            <a:extLst>
              <a:ext uri="{FF2B5EF4-FFF2-40B4-BE49-F238E27FC236}">
                <a16:creationId xmlns:a16="http://schemas.microsoft.com/office/drawing/2014/main" id="{63B3FE40-3AE1-4501-BD99-5BB30AA8E9EF}"/>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819DB7BF-E7E2-4599-93C1-314862B49E96}"/>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795543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BA4B7-5BD0-45CE-A3AB-0BDAEBCB2F86}"/>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85317F3A-B35D-4332-A083-A8EA82A8CCFF}"/>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4" name="Footer Placeholder 3">
            <a:extLst>
              <a:ext uri="{FF2B5EF4-FFF2-40B4-BE49-F238E27FC236}">
                <a16:creationId xmlns:a16="http://schemas.microsoft.com/office/drawing/2014/main" id="{955D1BAA-3C55-422C-9DDB-C8FA246675AF}"/>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14545CCC-0421-4BC8-A428-7D6891975624}"/>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761049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A8D164-8317-4375-AC20-4E5ECFBC8304}"/>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3" name="Footer Placeholder 2">
            <a:extLst>
              <a:ext uri="{FF2B5EF4-FFF2-40B4-BE49-F238E27FC236}">
                <a16:creationId xmlns:a16="http://schemas.microsoft.com/office/drawing/2014/main" id="{2CE65B31-8161-47C0-B8D2-02FC9D063539}"/>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5B8A5A49-C1DE-4043-9C4E-CA88B7D930C1}"/>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3474507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41128-45F1-4E37-A76C-48135B4B5A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96A6B574-F2D0-4A1E-971A-951AD113FF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284A9BF5-4AAF-46A8-9307-3E49D1DC7F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84D477-7EF0-4092-A585-C8B452D869A0}"/>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6" name="Footer Placeholder 5">
            <a:extLst>
              <a:ext uri="{FF2B5EF4-FFF2-40B4-BE49-F238E27FC236}">
                <a16:creationId xmlns:a16="http://schemas.microsoft.com/office/drawing/2014/main" id="{912B03C4-61D6-4E97-BF6A-97F68327734B}"/>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E11C0268-0C31-4494-872A-FF14572B07FB}"/>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3144569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1858D-F4CE-4847-9F4E-96911B7263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E112DC33-E4BE-4D59-8A3E-E5C8C7FEA8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E4662A18-4E8B-44E0-95B0-48E49B06BB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83A010-3289-4BEF-9BA6-B9291ECCA3A3}"/>
              </a:ext>
            </a:extLst>
          </p:cNvPr>
          <p:cNvSpPr>
            <a:spLocks noGrp="1"/>
          </p:cNvSpPr>
          <p:nvPr>
            <p:ph type="dt" sz="half" idx="10"/>
          </p:nvPr>
        </p:nvSpPr>
        <p:spPr/>
        <p:txBody>
          <a:bodyPr/>
          <a:lstStyle/>
          <a:p>
            <a:fld id="{0CCF0B81-6BD8-4C65-9459-815598C5F1F4}" type="datetimeFigureOut">
              <a:rPr lang="en-PH" smtClean="0"/>
              <a:t>15/01/2023</a:t>
            </a:fld>
            <a:endParaRPr lang="en-PH"/>
          </a:p>
        </p:txBody>
      </p:sp>
      <p:sp>
        <p:nvSpPr>
          <p:cNvPr id="6" name="Footer Placeholder 5">
            <a:extLst>
              <a:ext uri="{FF2B5EF4-FFF2-40B4-BE49-F238E27FC236}">
                <a16:creationId xmlns:a16="http://schemas.microsoft.com/office/drawing/2014/main" id="{C3F1841C-B8D0-4564-AB48-104684286C12}"/>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F18FD835-28F9-4C9B-8DEF-1C8AF7C19616}"/>
              </a:ext>
            </a:extLst>
          </p:cNvPr>
          <p:cNvSpPr>
            <a:spLocks noGrp="1"/>
          </p:cNvSpPr>
          <p:nvPr>
            <p:ph type="sldNum" sz="quarter" idx="12"/>
          </p:nvPr>
        </p:nvSpPr>
        <p:spPr/>
        <p:txBody>
          <a:bodyPr/>
          <a:lstStyle/>
          <a:p>
            <a:fld id="{A2E55236-52B9-4157-99EF-C477DAF2F554}" type="slidenum">
              <a:rPr lang="en-PH" smtClean="0"/>
              <a:t>‹#›</a:t>
            </a:fld>
            <a:endParaRPr lang="en-PH"/>
          </a:p>
        </p:txBody>
      </p:sp>
    </p:spTree>
    <p:extLst>
      <p:ext uri="{BB962C8B-B14F-4D97-AF65-F5344CB8AC3E}">
        <p14:creationId xmlns:p14="http://schemas.microsoft.com/office/powerpoint/2010/main" val="2869181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E2D0B8-307D-483C-BA2C-9A8A459E49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2675D10E-5C2B-4972-BF7B-F957546074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42C434A-E16E-4577-B5A4-C633EF521A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CF0B81-6BD8-4C65-9459-815598C5F1F4}" type="datetimeFigureOut">
              <a:rPr lang="en-PH" smtClean="0"/>
              <a:t>15/01/2023</a:t>
            </a:fld>
            <a:endParaRPr lang="en-PH"/>
          </a:p>
        </p:txBody>
      </p:sp>
      <p:sp>
        <p:nvSpPr>
          <p:cNvPr id="5" name="Footer Placeholder 4">
            <a:extLst>
              <a:ext uri="{FF2B5EF4-FFF2-40B4-BE49-F238E27FC236}">
                <a16:creationId xmlns:a16="http://schemas.microsoft.com/office/drawing/2014/main" id="{529472F3-C75B-4412-A75D-AF542B82AF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190A6DE4-6572-40B4-8CEF-D76FDC9FDC7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E55236-52B9-4157-99EF-C477DAF2F554}" type="slidenum">
              <a:rPr lang="en-PH" smtClean="0"/>
              <a:t>‹#›</a:t>
            </a:fld>
            <a:endParaRPr lang="en-PH"/>
          </a:p>
        </p:txBody>
      </p:sp>
    </p:spTree>
    <p:extLst>
      <p:ext uri="{BB962C8B-B14F-4D97-AF65-F5344CB8AC3E}">
        <p14:creationId xmlns:p14="http://schemas.microsoft.com/office/powerpoint/2010/main" val="11868130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p:txBody>
          <a:bodyPr/>
          <a:lstStyle/>
          <a:p>
            <a:r>
              <a:rPr lang="en-PH" b="1" dirty="0"/>
              <a:t>Motherboard</a:t>
            </a:r>
          </a:p>
        </p:txBody>
      </p:sp>
      <p:sp>
        <p:nvSpPr>
          <p:cNvPr id="3" name="Subtitle 2">
            <a:extLst>
              <a:ext uri="{FF2B5EF4-FFF2-40B4-BE49-F238E27FC236}">
                <a16:creationId xmlns:a16="http://schemas.microsoft.com/office/drawing/2014/main" id="{C0232827-4F60-4C85-BA9F-CAC18540AC11}"/>
              </a:ext>
            </a:extLst>
          </p:cNvPr>
          <p:cNvSpPr>
            <a:spLocks noGrp="1"/>
          </p:cNvSpPr>
          <p:nvPr>
            <p:ph type="subTitle" idx="1"/>
          </p:nvPr>
        </p:nvSpPr>
        <p:spPr/>
        <p:txBody>
          <a:bodyPr/>
          <a:lstStyle/>
          <a:p>
            <a:pPr algn="l"/>
            <a:endParaRPr lang="en-PH" sz="2000" dirty="0"/>
          </a:p>
          <a:p>
            <a:pPr algn="l"/>
            <a:r>
              <a:rPr lang="en-PH" sz="2000" dirty="0"/>
              <a:t>Presented By:</a:t>
            </a:r>
          </a:p>
          <a:p>
            <a:pPr algn="l"/>
            <a:r>
              <a:rPr lang="en-PH" sz="2000" dirty="0" err="1"/>
              <a:t>Elizer</a:t>
            </a:r>
            <a:r>
              <a:rPr lang="en-PH" sz="2000" dirty="0"/>
              <a:t> Ponio Jr.</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Tree>
    <p:extLst>
      <p:ext uri="{BB962C8B-B14F-4D97-AF65-F5344CB8AC3E}">
        <p14:creationId xmlns:p14="http://schemas.microsoft.com/office/powerpoint/2010/main" val="4005017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2648723"/>
            <a:ext cx="9144000" cy="855727"/>
          </a:xfrm>
        </p:spPr>
        <p:txBody>
          <a:bodyPr>
            <a:normAutofit fontScale="90000"/>
          </a:bodyPr>
          <a:lstStyle/>
          <a:p>
            <a:r>
              <a:rPr lang="en-PH" b="1" dirty="0"/>
              <a:t>Parts of a Motherboard</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Tree>
    <p:extLst>
      <p:ext uri="{BB962C8B-B14F-4D97-AF65-F5344CB8AC3E}">
        <p14:creationId xmlns:p14="http://schemas.microsoft.com/office/powerpoint/2010/main" val="8680969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pic>
        <p:nvPicPr>
          <p:cNvPr id="7" name="Picture 6" descr="Diagram&#10;&#10;Description automatically generated">
            <a:extLst>
              <a:ext uri="{FF2B5EF4-FFF2-40B4-BE49-F238E27FC236}">
                <a16:creationId xmlns:a16="http://schemas.microsoft.com/office/drawing/2014/main" id="{16C7470D-D64E-ACD6-1915-CD79921E99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7564" y="195365"/>
            <a:ext cx="4698200" cy="5735637"/>
          </a:xfrm>
          <a:prstGeom prst="rect">
            <a:avLst/>
          </a:prstGeom>
        </p:spPr>
      </p:pic>
      <p:graphicFrame>
        <p:nvGraphicFramePr>
          <p:cNvPr id="8" name="Table 8">
            <a:extLst>
              <a:ext uri="{FF2B5EF4-FFF2-40B4-BE49-F238E27FC236}">
                <a16:creationId xmlns:a16="http://schemas.microsoft.com/office/drawing/2014/main" id="{3A38817C-6B65-C2A8-40BA-784F5D4959E9}"/>
              </a:ext>
            </a:extLst>
          </p:cNvPr>
          <p:cNvGraphicFramePr>
            <a:graphicFrameLocks noGrp="1"/>
          </p:cNvGraphicFramePr>
          <p:nvPr>
            <p:extLst>
              <p:ext uri="{D42A27DB-BD31-4B8C-83A1-F6EECF244321}">
                <p14:modId xmlns:p14="http://schemas.microsoft.com/office/powerpoint/2010/main" val="1224102839"/>
              </p:ext>
            </p:extLst>
          </p:nvPr>
        </p:nvGraphicFramePr>
        <p:xfrm>
          <a:off x="6096000" y="1370026"/>
          <a:ext cx="5920902" cy="3931920"/>
        </p:xfrm>
        <a:graphic>
          <a:graphicData uri="http://schemas.openxmlformats.org/drawingml/2006/table">
            <a:tbl>
              <a:tblPr firstRow="1" bandRow="1">
                <a:tableStyleId>{616DA210-FB5B-4158-B5E0-FEB733F419BA}</a:tableStyleId>
              </a:tblPr>
              <a:tblGrid>
                <a:gridCol w="1973634">
                  <a:extLst>
                    <a:ext uri="{9D8B030D-6E8A-4147-A177-3AD203B41FA5}">
                      <a16:colId xmlns:a16="http://schemas.microsoft.com/office/drawing/2014/main" val="3135657086"/>
                    </a:ext>
                  </a:extLst>
                </a:gridCol>
                <a:gridCol w="1973634">
                  <a:extLst>
                    <a:ext uri="{9D8B030D-6E8A-4147-A177-3AD203B41FA5}">
                      <a16:colId xmlns:a16="http://schemas.microsoft.com/office/drawing/2014/main" val="501413376"/>
                    </a:ext>
                  </a:extLst>
                </a:gridCol>
                <a:gridCol w="1973634">
                  <a:extLst>
                    <a:ext uri="{9D8B030D-6E8A-4147-A177-3AD203B41FA5}">
                      <a16:colId xmlns:a16="http://schemas.microsoft.com/office/drawing/2014/main" val="3964450689"/>
                    </a:ext>
                  </a:extLst>
                </a:gridCol>
              </a:tblGrid>
              <a:tr h="332244">
                <a:tc>
                  <a:txBody>
                    <a:bodyPr/>
                    <a:lstStyle/>
                    <a:p>
                      <a:r>
                        <a:rPr lang="en-PH" b="0" dirty="0"/>
                        <a:t>1. CPU Socket</a:t>
                      </a:r>
                    </a:p>
                  </a:txBody>
                  <a:tcPr/>
                </a:tc>
                <a:tc>
                  <a:txBody>
                    <a:bodyPr/>
                    <a:lstStyle/>
                    <a:p>
                      <a:r>
                        <a:rPr lang="en-PH" b="0" dirty="0"/>
                        <a:t>2. Chipset</a:t>
                      </a:r>
                    </a:p>
                  </a:txBody>
                  <a:tcPr/>
                </a:tc>
                <a:tc>
                  <a:txBody>
                    <a:bodyPr/>
                    <a:lstStyle/>
                    <a:p>
                      <a:r>
                        <a:rPr lang="en-PH" b="0" dirty="0"/>
                        <a:t>3. RAM slots</a:t>
                      </a:r>
                    </a:p>
                  </a:txBody>
                  <a:tcPr/>
                </a:tc>
                <a:extLst>
                  <a:ext uri="{0D108BD9-81ED-4DB2-BD59-A6C34878D82A}">
                    <a16:rowId xmlns:a16="http://schemas.microsoft.com/office/drawing/2014/main" val="2518890084"/>
                  </a:ext>
                </a:extLst>
              </a:tr>
              <a:tr h="332244">
                <a:tc>
                  <a:txBody>
                    <a:bodyPr/>
                    <a:lstStyle/>
                    <a:p>
                      <a:r>
                        <a:rPr lang="en-PH" dirty="0"/>
                        <a:t>4. PCIe x16 slot</a:t>
                      </a:r>
                    </a:p>
                  </a:txBody>
                  <a:tcPr/>
                </a:tc>
                <a:tc>
                  <a:txBody>
                    <a:bodyPr/>
                    <a:lstStyle/>
                    <a:p>
                      <a:r>
                        <a:rPr lang="en-PH" dirty="0"/>
                        <a:t>5. PCI x1 slot</a:t>
                      </a:r>
                    </a:p>
                  </a:txBody>
                  <a:tcPr/>
                </a:tc>
                <a:tc>
                  <a:txBody>
                    <a:bodyPr/>
                    <a:lstStyle/>
                    <a:p>
                      <a:r>
                        <a:rPr lang="en-PH" dirty="0"/>
                        <a:t>6. M.2 connector</a:t>
                      </a:r>
                    </a:p>
                  </a:txBody>
                  <a:tcPr/>
                </a:tc>
                <a:extLst>
                  <a:ext uri="{0D108BD9-81ED-4DB2-BD59-A6C34878D82A}">
                    <a16:rowId xmlns:a16="http://schemas.microsoft.com/office/drawing/2014/main" val="3392606847"/>
                  </a:ext>
                </a:extLst>
              </a:tr>
              <a:tr h="581427">
                <a:tc>
                  <a:txBody>
                    <a:bodyPr/>
                    <a:lstStyle/>
                    <a:p>
                      <a:r>
                        <a:rPr lang="en-PH" dirty="0"/>
                        <a:t>7. SATA ports</a:t>
                      </a:r>
                    </a:p>
                  </a:txBody>
                  <a:tcPr/>
                </a:tc>
                <a:tc>
                  <a:txBody>
                    <a:bodyPr/>
                    <a:lstStyle/>
                    <a:p>
                      <a:r>
                        <a:rPr lang="en-PH" dirty="0"/>
                        <a:t>8. Front panel connectors</a:t>
                      </a:r>
                    </a:p>
                  </a:txBody>
                  <a:tcPr/>
                </a:tc>
                <a:tc>
                  <a:txBody>
                    <a:bodyPr/>
                    <a:lstStyle/>
                    <a:p>
                      <a:r>
                        <a:rPr lang="en-PH" dirty="0"/>
                        <a:t>9. USB Header</a:t>
                      </a:r>
                    </a:p>
                    <a:p>
                      <a:endParaRPr lang="en-PH" dirty="0"/>
                    </a:p>
                  </a:txBody>
                  <a:tcPr/>
                </a:tc>
                <a:extLst>
                  <a:ext uri="{0D108BD9-81ED-4DB2-BD59-A6C34878D82A}">
                    <a16:rowId xmlns:a16="http://schemas.microsoft.com/office/drawing/2014/main" val="3696246178"/>
                  </a:ext>
                </a:extLst>
              </a:tr>
              <a:tr h="581427">
                <a:tc>
                  <a:txBody>
                    <a:bodyPr/>
                    <a:lstStyle/>
                    <a:p>
                      <a:r>
                        <a:rPr lang="en-PH" dirty="0"/>
                        <a:t>10. USB 3.1 Gen1 header</a:t>
                      </a:r>
                    </a:p>
                  </a:txBody>
                  <a:tcPr/>
                </a:tc>
                <a:tc>
                  <a:txBody>
                    <a:bodyPr/>
                    <a:lstStyle/>
                    <a:p>
                      <a:r>
                        <a:rPr lang="en-PH" dirty="0"/>
                        <a:t>11. USB 3.1 Gen2 header</a:t>
                      </a:r>
                    </a:p>
                  </a:txBody>
                  <a:tcPr/>
                </a:tc>
                <a:tc>
                  <a:txBody>
                    <a:bodyPr/>
                    <a:lstStyle/>
                    <a:p>
                      <a:r>
                        <a:rPr lang="en-PH" dirty="0"/>
                        <a:t>12. ATX power connector</a:t>
                      </a:r>
                    </a:p>
                  </a:txBody>
                  <a:tcPr/>
                </a:tc>
                <a:extLst>
                  <a:ext uri="{0D108BD9-81ED-4DB2-BD59-A6C34878D82A}">
                    <a16:rowId xmlns:a16="http://schemas.microsoft.com/office/drawing/2014/main" val="3242966087"/>
                  </a:ext>
                </a:extLst>
              </a:tr>
              <a:tr h="581427">
                <a:tc>
                  <a:txBody>
                    <a:bodyPr/>
                    <a:lstStyle/>
                    <a:p>
                      <a:r>
                        <a:rPr lang="en-PH" dirty="0"/>
                        <a:t>13. CPU power connector</a:t>
                      </a:r>
                    </a:p>
                  </a:txBody>
                  <a:tcPr/>
                </a:tc>
                <a:tc>
                  <a:txBody>
                    <a:bodyPr/>
                    <a:lstStyle/>
                    <a:p>
                      <a:r>
                        <a:rPr lang="en-PH" dirty="0"/>
                        <a:t>14. BIOS chips</a:t>
                      </a:r>
                    </a:p>
                  </a:txBody>
                  <a:tcPr/>
                </a:tc>
                <a:tc>
                  <a:txBody>
                    <a:bodyPr/>
                    <a:lstStyle/>
                    <a:p>
                      <a:r>
                        <a:rPr lang="en-PH" dirty="0"/>
                        <a:t>15. CMOS battery</a:t>
                      </a:r>
                    </a:p>
                  </a:txBody>
                  <a:tcPr/>
                </a:tc>
                <a:extLst>
                  <a:ext uri="{0D108BD9-81ED-4DB2-BD59-A6C34878D82A}">
                    <a16:rowId xmlns:a16="http://schemas.microsoft.com/office/drawing/2014/main" val="1847916910"/>
                  </a:ext>
                </a:extLst>
              </a:tr>
              <a:tr h="581427">
                <a:tc>
                  <a:txBody>
                    <a:bodyPr/>
                    <a:lstStyle/>
                    <a:p>
                      <a:r>
                        <a:rPr lang="en-PH" dirty="0"/>
                        <a:t>16. Fan headers</a:t>
                      </a:r>
                    </a:p>
                  </a:txBody>
                  <a:tcPr/>
                </a:tc>
                <a:tc>
                  <a:txBody>
                    <a:bodyPr/>
                    <a:lstStyle/>
                    <a:p>
                      <a:r>
                        <a:rPr lang="en-PH" dirty="0"/>
                        <a:t>17. Front panel header</a:t>
                      </a:r>
                    </a:p>
                  </a:txBody>
                  <a:tcPr/>
                </a:tc>
                <a:tc>
                  <a:txBody>
                    <a:bodyPr/>
                    <a:lstStyle/>
                    <a:p>
                      <a:r>
                        <a:rPr lang="en-PH" dirty="0"/>
                        <a:t>18. VRM heatsink</a:t>
                      </a:r>
                    </a:p>
                  </a:txBody>
                  <a:tcPr/>
                </a:tc>
                <a:extLst>
                  <a:ext uri="{0D108BD9-81ED-4DB2-BD59-A6C34878D82A}">
                    <a16:rowId xmlns:a16="http://schemas.microsoft.com/office/drawing/2014/main" val="12186483"/>
                  </a:ext>
                </a:extLst>
              </a:tr>
              <a:tr h="581427">
                <a:tc>
                  <a:txBody>
                    <a:bodyPr/>
                    <a:lstStyle/>
                    <a:p>
                      <a:r>
                        <a:rPr lang="en-PH" dirty="0"/>
                        <a:t>19. COM/Serial header</a:t>
                      </a:r>
                    </a:p>
                  </a:txBody>
                  <a:tcPr/>
                </a:tc>
                <a:tc>
                  <a:txBody>
                    <a:bodyPr/>
                    <a:lstStyle/>
                    <a:p>
                      <a:r>
                        <a:rPr lang="en-PH" dirty="0"/>
                        <a:t>20. TPM header</a:t>
                      </a:r>
                    </a:p>
                  </a:txBody>
                  <a:tcPr/>
                </a:tc>
                <a:tc>
                  <a:txBody>
                    <a:bodyPr/>
                    <a:lstStyle/>
                    <a:p>
                      <a:r>
                        <a:rPr lang="en-PH" dirty="0"/>
                        <a:t>21. RGB header</a:t>
                      </a:r>
                    </a:p>
                  </a:txBody>
                  <a:tcPr/>
                </a:tc>
                <a:extLst>
                  <a:ext uri="{0D108BD9-81ED-4DB2-BD59-A6C34878D82A}">
                    <a16:rowId xmlns:a16="http://schemas.microsoft.com/office/drawing/2014/main" val="3779449408"/>
                  </a:ext>
                </a:extLst>
              </a:tr>
            </a:tbl>
          </a:graphicData>
        </a:graphic>
      </p:graphicFrame>
    </p:spTree>
    <p:extLst>
      <p:ext uri="{BB962C8B-B14F-4D97-AF65-F5344CB8AC3E}">
        <p14:creationId xmlns:p14="http://schemas.microsoft.com/office/powerpoint/2010/main" val="1688447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pic>
        <p:nvPicPr>
          <p:cNvPr id="3" name="Picture 2" descr="Diagram">
            <a:extLst>
              <a:ext uri="{FF2B5EF4-FFF2-40B4-BE49-F238E27FC236}">
                <a16:creationId xmlns:a16="http://schemas.microsoft.com/office/drawing/2014/main" id="{B855F7FE-AEB8-84DB-6FC7-0A29FA19EE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27251" y="176680"/>
            <a:ext cx="6737497" cy="5794247"/>
          </a:xfrm>
          <a:prstGeom prst="rect">
            <a:avLst/>
          </a:prstGeom>
        </p:spPr>
      </p:pic>
    </p:spTree>
    <p:extLst>
      <p:ext uri="{BB962C8B-B14F-4D97-AF65-F5344CB8AC3E}">
        <p14:creationId xmlns:p14="http://schemas.microsoft.com/office/powerpoint/2010/main" val="1239829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pic>
        <p:nvPicPr>
          <p:cNvPr id="3" name="Picture 2" descr="Diagram, engineering drawing&#10;&#10;Description automatically generated">
            <a:extLst>
              <a:ext uri="{FF2B5EF4-FFF2-40B4-BE49-F238E27FC236}">
                <a16:creationId xmlns:a16="http://schemas.microsoft.com/office/drawing/2014/main" id="{7FDE3C97-6F9A-0C0A-2560-C90707227B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10343" y="53477"/>
            <a:ext cx="5571314" cy="5904482"/>
          </a:xfrm>
          <a:prstGeom prst="rect">
            <a:avLst/>
          </a:prstGeom>
        </p:spPr>
      </p:pic>
    </p:spTree>
    <p:extLst>
      <p:ext uri="{BB962C8B-B14F-4D97-AF65-F5344CB8AC3E}">
        <p14:creationId xmlns:p14="http://schemas.microsoft.com/office/powerpoint/2010/main" val="32929763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pic>
        <p:nvPicPr>
          <p:cNvPr id="5" name="Picture 4" descr="Diagram&#10;&#10;Description automatically generated">
            <a:extLst>
              <a:ext uri="{FF2B5EF4-FFF2-40B4-BE49-F238E27FC236}">
                <a16:creationId xmlns:a16="http://schemas.microsoft.com/office/drawing/2014/main" id="{1ECD9E1C-687A-1853-CE8F-427509BA40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10241" y="585458"/>
            <a:ext cx="5971518" cy="5309527"/>
          </a:xfrm>
          <a:prstGeom prst="rect">
            <a:avLst/>
          </a:prstGeom>
        </p:spPr>
      </p:pic>
    </p:spTree>
    <p:extLst>
      <p:ext uri="{BB962C8B-B14F-4D97-AF65-F5344CB8AC3E}">
        <p14:creationId xmlns:p14="http://schemas.microsoft.com/office/powerpoint/2010/main" val="2487326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7" name="Picture 6" descr="A picture containing text, electronics&#10;&#10;Description automatically generated">
            <a:extLst>
              <a:ext uri="{FF2B5EF4-FFF2-40B4-BE49-F238E27FC236}">
                <a16:creationId xmlns:a16="http://schemas.microsoft.com/office/drawing/2014/main" id="{7590D88B-179F-2B38-DB1C-81F0DF9AE8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26499" y="294378"/>
            <a:ext cx="7139002" cy="6139541"/>
          </a:xfrm>
          <a:prstGeom prst="rect">
            <a:avLst/>
          </a:prstGeom>
        </p:spPr>
      </p:pic>
    </p:spTree>
    <p:extLst>
      <p:ext uri="{BB962C8B-B14F-4D97-AF65-F5344CB8AC3E}">
        <p14:creationId xmlns:p14="http://schemas.microsoft.com/office/powerpoint/2010/main" val="1062484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Chipset</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6" name="Subtitle 5">
            <a:extLst>
              <a:ext uri="{FF2B5EF4-FFF2-40B4-BE49-F238E27FC236}">
                <a16:creationId xmlns:a16="http://schemas.microsoft.com/office/drawing/2014/main" id="{E290E7FE-5B97-1120-D5B2-956302F69779}"/>
              </a:ext>
            </a:extLst>
          </p:cNvPr>
          <p:cNvSpPr>
            <a:spLocks noGrp="1"/>
          </p:cNvSpPr>
          <p:nvPr>
            <p:ph type="subTitle" idx="1"/>
          </p:nvPr>
        </p:nvSpPr>
        <p:spPr>
          <a:xfrm>
            <a:off x="1524000" y="1561322"/>
            <a:ext cx="9056914" cy="3696478"/>
          </a:xfrm>
        </p:spPr>
        <p:txBody>
          <a:bodyPr>
            <a:normAutofit/>
          </a:bodyPr>
          <a:lstStyle/>
          <a:p>
            <a:pPr marL="342900" indent="-342900" algn="l">
              <a:lnSpc>
                <a:spcPct val="150000"/>
              </a:lnSpc>
              <a:buFont typeface="Wingdings" panose="05000000000000000000" pitchFamily="2" charset="2"/>
              <a:buChar char="q"/>
            </a:pPr>
            <a:r>
              <a:rPr lang="en-US" sz="2500" b="0" i="0" dirty="0">
                <a:effectLst/>
                <a:latin typeface="Calibri (Body)"/>
              </a:rPr>
              <a:t>An important component of a motherboard is the microprocessor's supporting </a:t>
            </a:r>
            <a:r>
              <a:rPr lang="en-US" sz="2500" b="0" i="0" u="none" strike="noStrike" dirty="0">
                <a:effectLst/>
                <a:latin typeface="Calibri (Body)"/>
              </a:rPr>
              <a:t>chipset</a:t>
            </a:r>
            <a:r>
              <a:rPr lang="en-US" sz="2500" b="0" i="0" dirty="0">
                <a:effectLst/>
                <a:latin typeface="Calibri (Body)"/>
              </a:rPr>
              <a:t>, which provides the supporting interfaces between the CPU and the various </a:t>
            </a:r>
            <a:r>
              <a:rPr lang="en-US" sz="2500" b="0" i="0" u="none" strike="noStrike" dirty="0">
                <a:effectLst/>
                <a:latin typeface="Calibri (Body)"/>
              </a:rPr>
              <a:t>buses</a:t>
            </a:r>
            <a:r>
              <a:rPr lang="en-US" sz="2500" b="0" i="0" dirty="0">
                <a:effectLst/>
                <a:latin typeface="Calibri (Body)"/>
              </a:rPr>
              <a:t> and external components. </a:t>
            </a:r>
            <a:r>
              <a:rPr lang="en-US" sz="2500" b="1" i="0" dirty="0">
                <a:effectLst/>
                <a:latin typeface="Calibri (Body)"/>
              </a:rPr>
              <a:t>This chipset determines, to an extent, the features and capabilities of the motherboard</a:t>
            </a:r>
            <a:r>
              <a:rPr lang="en-US" sz="2500" b="0" i="0" dirty="0">
                <a:effectLst/>
                <a:latin typeface="Calibri (Body)"/>
              </a:rPr>
              <a:t>.</a:t>
            </a:r>
          </a:p>
          <a:p>
            <a:pPr marL="342900" indent="-342900" algn="l">
              <a:lnSpc>
                <a:spcPct val="150000"/>
              </a:lnSpc>
              <a:buFont typeface="Wingdings" panose="05000000000000000000" pitchFamily="2" charset="2"/>
              <a:buChar char="q"/>
            </a:pPr>
            <a:endParaRPr lang="en-PH" sz="2500" dirty="0">
              <a:latin typeface="Calibri (Body)"/>
            </a:endParaRPr>
          </a:p>
          <a:p>
            <a:pPr algn="l">
              <a:lnSpc>
                <a:spcPct val="150000"/>
              </a:lnSpc>
            </a:pPr>
            <a:endParaRPr lang="en-PH" sz="2500" dirty="0">
              <a:latin typeface="Calibri (Body)"/>
            </a:endParaRPr>
          </a:p>
          <a:p>
            <a:pPr algn="l">
              <a:lnSpc>
                <a:spcPct val="150000"/>
              </a:lnSpc>
            </a:pPr>
            <a:endParaRPr lang="en-PH" sz="2500" dirty="0">
              <a:latin typeface="Calibri (Body)"/>
            </a:endParaRPr>
          </a:p>
          <a:p>
            <a:pPr algn="l">
              <a:lnSpc>
                <a:spcPct val="150000"/>
              </a:lnSpc>
            </a:pPr>
            <a:endParaRPr lang="en-PH" sz="2500" dirty="0">
              <a:latin typeface="Calibri (Body)"/>
            </a:endParaRPr>
          </a:p>
          <a:p>
            <a:pPr algn="l">
              <a:lnSpc>
                <a:spcPct val="150000"/>
              </a:lnSpc>
            </a:pPr>
            <a:endParaRPr lang="en-PH" sz="2500" dirty="0">
              <a:latin typeface="Calibri (Body)"/>
            </a:endParaRPr>
          </a:p>
          <a:p>
            <a:pPr algn="l">
              <a:lnSpc>
                <a:spcPct val="150000"/>
              </a:lnSpc>
            </a:pPr>
            <a:endParaRPr lang="en-PH" sz="2500" dirty="0">
              <a:latin typeface="Calibri (Body)"/>
            </a:endParaRPr>
          </a:p>
        </p:txBody>
      </p:sp>
    </p:spTree>
    <p:extLst>
      <p:ext uri="{BB962C8B-B14F-4D97-AF65-F5344CB8AC3E}">
        <p14:creationId xmlns:p14="http://schemas.microsoft.com/office/powerpoint/2010/main" val="362678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2C84C0-D3AD-E7EA-4F39-5E2125D0BA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182880"/>
            <a:ext cx="6032335" cy="6032335"/>
          </a:xfrm>
          <a:prstGeom prst="rect">
            <a:avLst/>
          </a:prstGeom>
        </p:spPr>
      </p:pic>
      <p:cxnSp>
        <p:nvCxnSpPr>
          <p:cNvPr id="2" name="Straight Connector 1">
            <a:extLst>
              <a:ext uri="{FF2B5EF4-FFF2-40B4-BE49-F238E27FC236}">
                <a16:creationId xmlns:a16="http://schemas.microsoft.com/office/drawing/2014/main" id="{04C4E9FD-B8DD-3D95-8A41-BD14B5C260E8}"/>
              </a:ext>
            </a:extLst>
          </p:cNvPr>
          <p:cNvCxnSpPr>
            <a:cxnSpLocks/>
          </p:cNvCxnSpPr>
          <p:nvPr/>
        </p:nvCxnSpPr>
        <p:spPr>
          <a:xfrm>
            <a:off x="7710792" y="4455268"/>
            <a:ext cx="1439693" cy="0"/>
          </a:xfrm>
          <a:prstGeom prst="line">
            <a:avLst/>
          </a:prstGeom>
        </p:spPr>
        <p:style>
          <a:lnRef idx="3">
            <a:schemeClr val="dk1"/>
          </a:lnRef>
          <a:fillRef idx="0">
            <a:schemeClr val="dk1"/>
          </a:fillRef>
          <a:effectRef idx="2">
            <a:schemeClr val="dk1"/>
          </a:effectRef>
          <a:fontRef idx="minor">
            <a:schemeClr val="tx1"/>
          </a:fontRef>
        </p:style>
      </p:cxnSp>
      <p:sp>
        <p:nvSpPr>
          <p:cNvPr id="3" name="TextBox 2">
            <a:extLst>
              <a:ext uri="{FF2B5EF4-FFF2-40B4-BE49-F238E27FC236}">
                <a16:creationId xmlns:a16="http://schemas.microsoft.com/office/drawing/2014/main" id="{FEA55BFB-EFFC-7183-C2E1-B13119A63013}"/>
              </a:ext>
            </a:extLst>
          </p:cNvPr>
          <p:cNvSpPr txBox="1"/>
          <p:nvPr/>
        </p:nvSpPr>
        <p:spPr>
          <a:xfrm>
            <a:off x="9150485" y="4216741"/>
            <a:ext cx="1173206" cy="477054"/>
          </a:xfrm>
          <a:prstGeom prst="rect">
            <a:avLst/>
          </a:prstGeom>
          <a:noFill/>
        </p:spPr>
        <p:txBody>
          <a:bodyPr wrap="none" rtlCol="0">
            <a:spAutoFit/>
          </a:bodyPr>
          <a:lstStyle/>
          <a:p>
            <a:r>
              <a:rPr lang="en-PH" sz="2500" b="1" dirty="0"/>
              <a:t>Chipset</a:t>
            </a:r>
          </a:p>
        </p:txBody>
      </p:sp>
    </p:spTree>
    <p:extLst>
      <p:ext uri="{BB962C8B-B14F-4D97-AF65-F5344CB8AC3E}">
        <p14:creationId xmlns:p14="http://schemas.microsoft.com/office/powerpoint/2010/main" val="10449022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Chipset</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graphicFrame>
        <p:nvGraphicFramePr>
          <p:cNvPr id="7" name="Table 7">
            <a:extLst>
              <a:ext uri="{FF2B5EF4-FFF2-40B4-BE49-F238E27FC236}">
                <a16:creationId xmlns:a16="http://schemas.microsoft.com/office/drawing/2014/main" id="{204698A9-5EA5-F825-E560-AC357651607E}"/>
              </a:ext>
            </a:extLst>
          </p:cNvPr>
          <p:cNvGraphicFramePr>
            <a:graphicFrameLocks noGrp="1"/>
          </p:cNvGraphicFramePr>
          <p:nvPr>
            <p:extLst>
              <p:ext uri="{D42A27DB-BD31-4B8C-83A1-F6EECF244321}">
                <p14:modId xmlns:p14="http://schemas.microsoft.com/office/powerpoint/2010/main" val="1629226319"/>
              </p:ext>
            </p:extLst>
          </p:nvPr>
        </p:nvGraphicFramePr>
        <p:xfrm>
          <a:off x="2031999" y="1941285"/>
          <a:ext cx="8128000" cy="1651000"/>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2996014874"/>
                    </a:ext>
                  </a:extLst>
                </a:gridCol>
                <a:gridCol w="2032000">
                  <a:extLst>
                    <a:ext uri="{9D8B030D-6E8A-4147-A177-3AD203B41FA5}">
                      <a16:colId xmlns:a16="http://schemas.microsoft.com/office/drawing/2014/main" val="3846773838"/>
                    </a:ext>
                  </a:extLst>
                </a:gridCol>
                <a:gridCol w="2032000">
                  <a:extLst>
                    <a:ext uri="{9D8B030D-6E8A-4147-A177-3AD203B41FA5}">
                      <a16:colId xmlns:a16="http://schemas.microsoft.com/office/drawing/2014/main" val="3835625132"/>
                    </a:ext>
                  </a:extLst>
                </a:gridCol>
                <a:gridCol w="2032000">
                  <a:extLst>
                    <a:ext uri="{9D8B030D-6E8A-4147-A177-3AD203B41FA5}">
                      <a16:colId xmlns:a16="http://schemas.microsoft.com/office/drawing/2014/main" val="2600981474"/>
                    </a:ext>
                  </a:extLst>
                </a:gridCol>
              </a:tblGrid>
              <a:tr h="370840">
                <a:tc>
                  <a:txBody>
                    <a:bodyPr/>
                    <a:lstStyle/>
                    <a:p>
                      <a:pPr algn="ctr"/>
                      <a:r>
                        <a:rPr lang="en-PH" b="1" dirty="0"/>
                        <a:t>Brand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800" b="1" i="0" kern="1200" dirty="0">
                          <a:solidFill>
                            <a:schemeClr val="tx1"/>
                          </a:solidFill>
                          <a:effectLst/>
                          <a:latin typeface="+mn-lt"/>
                          <a:ea typeface="+mn-ea"/>
                          <a:cs typeface="+mn-cs"/>
                        </a:rPr>
                        <a:t>Entry Level</a:t>
                      </a:r>
                    </a:p>
                    <a:p>
                      <a:pPr algn="ctr"/>
                      <a:r>
                        <a:rPr lang="en-PH" b="1" dirty="0"/>
                        <a:t>Class</a:t>
                      </a:r>
                    </a:p>
                  </a:txBody>
                  <a:tcPr>
                    <a:solidFill>
                      <a:srgbClr val="92D050"/>
                    </a:solidFill>
                  </a:tcPr>
                </a:tc>
                <a:tc>
                  <a:txBody>
                    <a:bodyPr/>
                    <a:lstStyle/>
                    <a:p>
                      <a:pPr algn="ctr"/>
                      <a:r>
                        <a:rPr lang="en-PH" b="1" dirty="0"/>
                        <a:t>Mid Range</a:t>
                      </a:r>
                    </a:p>
                  </a:txBody>
                  <a:tcPr>
                    <a:solidFill>
                      <a:srgbClr val="FFFF00"/>
                    </a:solidFill>
                  </a:tcPr>
                </a:tc>
                <a:tc>
                  <a:txBody>
                    <a:bodyPr/>
                    <a:lstStyle/>
                    <a:p>
                      <a:pPr algn="ctr"/>
                      <a:r>
                        <a:rPr lang="en-PH" b="1" dirty="0"/>
                        <a:t>Enthusiast</a:t>
                      </a:r>
                    </a:p>
                    <a:p>
                      <a:pPr algn="ctr"/>
                      <a:r>
                        <a:rPr lang="en-PH" b="1" dirty="0"/>
                        <a:t>Class</a:t>
                      </a:r>
                    </a:p>
                  </a:txBody>
                  <a:tcPr>
                    <a:solidFill>
                      <a:srgbClr val="FF5050"/>
                    </a:solidFill>
                  </a:tcPr>
                </a:tc>
                <a:extLst>
                  <a:ext uri="{0D108BD9-81ED-4DB2-BD59-A6C34878D82A}">
                    <a16:rowId xmlns:a16="http://schemas.microsoft.com/office/drawing/2014/main" val="3183784439"/>
                  </a:ext>
                </a:extLst>
              </a:tr>
              <a:tr h="370840">
                <a:tc>
                  <a:txBody>
                    <a:bodyPr/>
                    <a:lstStyle/>
                    <a:p>
                      <a:pPr algn="ctr"/>
                      <a:r>
                        <a:rPr lang="en-PH" b="1" dirty="0"/>
                        <a:t>AMD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b="0" dirty="0"/>
                        <a:t>AMD A520</a:t>
                      </a:r>
                    </a:p>
                    <a:p>
                      <a:pPr algn="ctr"/>
                      <a:endParaRPr lang="en-PH" b="0" dirty="0"/>
                    </a:p>
                  </a:txBody>
                  <a:tcPr>
                    <a:solidFill>
                      <a:srgbClr val="92D050"/>
                    </a:solidFill>
                  </a:tcPr>
                </a:tc>
                <a:tc>
                  <a:txBody>
                    <a:bodyPr/>
                    <a:lstStyle/>
                    <a:p>
                      <a:pPr algn="ctr"/>
                      <a:r>
                        <a:rPr lang="en-PH" b="0" dirty="0"/>
                        <a:t>AMD B550</a:t>
                      </a:r>
                    </a:p>
                  </a:txBody>
                  <a:tcPr>
                    <a:solidFill>
                      <a:srgbClr val="FFFF0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b="0" dirty="0"/>
                        <a:t>AMD X570</a:t>
                      </a:r>
                    </a:p>
                    <a:p>
                      <a:pPr algn="ctr"/>
                      <a:endParaRPr lang="en-PH" b="0" dirty="0"/>
                    </a:p>
                  </a:txBody>
                  <a:tcPr>
                    <a:solidFill>
                      <a:srgbClr val="FF5050"/>
                    </a:solidFill>
                  </a:tcPr>
                </a:tc>
                <a:extLst>
                  <a:ext uri="{0D108BD9-81ED-4DB2-BD59-A6C34878D82A}">
                    <a16:rowId xmlns:a16="http://schemas.microsoft.com/office/drawing/2014/main" val="824865124"/>
                  </a:ext>
                </a:extLst>
              </a:tr>
              <a:tr h="370840">
                <a:tc>
                  <a:txBody>
                    <a:bodyPr/>
                    <a:lstStyle/>
                    <a:p>
                      <a:pPr algn="ctr"/>
                      <a:r>
                        <a:rPr lang="en-PH" b="1" dirty="0"/>
                        <a:t>Intel</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800" b="0" i="0" kern="1200" dirty="0">
                          <a:solidFill>
                            <a:schemeClr val="tx1"/>
                          </a:solidFill>
                          <a:effectLst/>
                          <a:latin typeface="+mn-lt"/>
                          <a:ea typeface="+mn-ea"/>
                          <a:cs typeface="+mn-cs"/>
                        </a:rPr>
                        <a:t>Intel H610</a:t>
                      </a:r>
                    </a:p>
                  </a:txBody>
                  <a:tcPr>
                    <a:solidFill>
                      <a:srgbClr val="92D05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b="0" dirty="0"/>
                        <a:t>Intel B660, </a:t>
                      </a:r>
                      <a:r>
                        <a:rPr lang="en-PH" sz="1800" b="0" i="0" kern="1200" dirty="0">
                          <a:solidFill>
                            <a:schemeClr val="tx1"/>
                          </a:solidFill>
                          <a:effectLst/>
                          <a:latin typeface="+mn-lt"/>
                          <a:ea typeface="+mn-ea"/>
                          <a:cs typeface="+mn-cs"/>
                        </a:rPr>
                        <a:t>H670</a:t>
                      </a:r>
                    </a:p>
                  </a:txBody>
                  <a:tcPr>
                    <a:solidFill>
                      <a:srgbClr val="FFFF00"/>
                    </a:solidFill>
                  </a:tcPr>
                </a:tc>
                <a:tc>
                  <a:txBody>
                    <a:bodyPr/>
                    <a:lstStyle/>
                    <a:p>
                      <a:pPr algn="ctr"/>
                      <a:r>
                        <a:rPr lang="en-PH" sz="1800" b="0" i="0" kern="1200" dirty="0">
                          <a:solidFill>
                            <a:schemeClr val="tx1"/>
                          </a:solidFill>
                          <a:effectLst/>
                          <a:latin typeface="+mn-lt"/>
                          <a:ea typeface="+mn-ea"/>
                          <a:cs typeface="+mn-cs"/>
                        </a:rPr>
                        <a:t>Intel Z690</a:t>
                      </a:r>
                      <a:endParaRPr lang="en-PH" b="0" dirty="0"/>
                    </a:p>
                  </a:txBody>
                  <a:tcPr>
                    <a:solidFill>
                      <a:srgbClr val="FF5050"/>
                    </a:solidFill>
                  </a:tcPr>
                </a:tc>
                <a:extLst>
                  <a:ext uri="{0D108BD9-81ED-4DB2-BD59-A6C34878D82A}">
                    <a16:rowId xmlns:a16="http://schemas.microsoft.com/office/drawing/2014/main" val="3042988795"/>
                  </a:ext>
                </a:extLst>
              </a:tr>
            </a:tbl>
          </a:graphicData>
        </a:graphic>
      </p:graphicFrame>
      <p:sp>
        <p:nvSpPr>
          <p:cNvPr id="8" name="TextBox 7">
            <a:extLst>
              <a:ext uri="{FF2B5EF4-FFF2-40B4-BE49-F238E27FC236}">
                <a16:creationId xmlns:a16="http://schemas.microsoft.com/office/drawing/2014/main" id="{B50E4356-B036-0521-379E-592F29F9ED61}"/>
              </a:ext>
            </a:extLst>
          </p:cNvPr>
          <p:cNvSpPr txBox="1"/>
          <p:nvPr/>
        </p:nvSpPr>
        <p:spPr>
          <a:xfrm>
            <a:off x="2031999" y="4219581"/>
            <a:ext cx="8127999" cy="646331"/>
          </a:xfrm>
          <a:prstGeom prst="rect">
            <a:avLst/>
          </a:prstGeom>
          <a:noFill/>
        </p:spPr>
        <p:txBody>
          <a:bodyPr wrap="square" rtlCol="0">
            <a:spAutoFit/>
          </a:bodyPr>
          <a:lstStyle/>
          <a:p>
            <a:r>
              <a:rPr lang="en-PH" dirty="0"/>
              <a:t>Enthusiast class chipsets are typically more expensive because they offer more features (e.g. overclocking, RAM Capacity, support for more number of USB ports)</a:t>
            </a:r>
          </a:p>
        </p:txBody>
      </p:sp>
    </p:spTree>
    <p:extLst>
      <p:ext uri="{BB962C8B-B14F-4D97-AF65-F5344CB8AC3E}">
        <p14:creationId xmlns:p14="http://schemas.microsoft.com/office/powerpoint/2010/main" val="15940843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a:t>CPU Socket</a:t>
            </a:r>
            <a:endParaRPr lang="en-PH" b="1" dirty="0"/>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3" name="Subtitle 5">
            <a:extLst>
              <a:ext uri="{FF2B5EF4-FFF2-40B4-BE49-F238E27FC236}">
                <a16:creationId xmlns:a16="http://schemas.microsoft.com/office/drawing/2014/main" id="{806170C7-2587-766C-E2FB-CF429A3B38C2}"/>
              </a:ext>
            </a:extLst>
          </p:cNvPr>
          <p:cNvSpPr>
            <a:spLocks noGrp="1"/>
          </p:cNvSpPr>
          <p:nvPr>
            <p:ph type="subTitle" idx="1"/>
          </p:nvPr>
        </p:nvSpPr>
        <p:spPr>
          <a:xfrm>
            <a:off x="1524000" y="1395067"/>
            <a:ext cx="9144000" cy="3696478"/>
          </a:xfrm>
        </p:spPr>
        <p:txBody>
          <a:bodyPr>
            <a:noAutofit/>
          </a:bodyPr>
          <a:lstStyle/>
          <a:p>
            <a:pPr marL="342900" indent="-342900" algn="l">
              <a:lnSpc>
                <a:spcPct val="150000"/>
              </a:lnSpc>
              <a:buFont typeface="Wingdings" panose="05000000000000000000" pitchFamily="2" charset="2"/>
              <a:buChar char="q"/>
            </a:pPr>
            <a:r>
              <a:rPr lang="en-US" sz="2500" dirty="0">
                <a:latin typeface="Calibri (Body)"/>
              </a:rPr>
              <a:t>The CPU socket is where the CPU is installed.</a:t>
            </a:r>
          </a:p>
          <a:p>
            <a:pPr marL="342900" indent="-342900" algn="l">
              <a:lnSpc>
                <a:spcPct val="150000"/>
              </a:lnSpc>
              <a:buFont typeface="Wingdings" panose="05000000000000000000" pitchFamily="2" charset="2"/>
              <a:buChar char="q"/>
            </a:pPr>
            <a:r>
              <a:rPr lang="en-US" sz="2500" dirty="0">
                <a:latin typeface="Calibri (Body)"/>
              </a:rPr>
              <a:t>It </a:t>
            </a:r>
            <a:r>
              <a:rPr lang="en-US" sz="2500" b="0" i="0" dirty="0">
                <a:effectLst/>
                <a:latin typeface="Calibri (Body)"/>
              </a:rPr>
              <a:t>determines what kind of (CPU) the motherboard can use.</a:t>
            </a:r>
            <a:endParaRPr lang="en-US" sz="2500" dirty="0">
              <a:latin typeface="Calibri (Body)"/>
            </a:endParaRPr>
          </a:p>
          <a:p>
            <a:pPr marL="342900" indent="-342900" algn="l">
              <a:lnSpc>
                <a:spcPct val="150000"/>
              </a:lnSpc>
              <a:buFont typeface="Wingdings" panose="05000000000000000000" pitchFamily="2" charset="2"/>
              <a:buChar char="q"/>
            </a:pPr>
            <a:r>
              <a:rPr lang="en-US" sz="2500" b="0" i="0" dirty="0">
                <a:effectLst/>
                <a:latin typeface="Calibri (Body)"/>
              </a:rPr>
              <a:t>Common types of CPU sockets include the Pin Grid Array (PGA) and the Land Grid Array (LGA). The difference between the two is that PGA places the pins on the processor and the holes in the socket, whereas LGA has a socket with pins that you place the processor on. </a:t>
            </a:r>
            <a:endParaRPr lang="en-US" sz="2500" dirty="0">
              <a:latin typeface="Calibri (Body)"/>
            </a:endParaRPr>
          </a:p>
        </p:txBody>
      </p:sp>
    </p:spTree>
    <p:extLst>
      <p:ext uri="{BB962C8B-B14F-4D97-AF65-F5344CB8AC3E}">
        <p14:creationId xmlns:p14="http://schemas.microsoft.com/office/powerpoint/2010/main" val="241781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a:bodyPr>
          <a:lstStyle/>
          <a:p>
            <a:r>
              <a:rPr lang="en-PH" sz="5400" b="1" dirty="0"/>
              <a:t>Motherboard</a:t>
            </a:r>
            <a:endParaRPr lang="en-PH" sz="5000" b="1" dirty="0"/>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6" name="Subtitle 5">
            <a:extLst>
              <a:ext uri="{FF2B5EF4-FFF2-40B4-BE49-F238E27FC236}">
                <a16:creationId xmlns:a16="http://schemas.microsoft.com/office/drawing/2014/main" id="{E290E7FE-5B97-1120-D5B2-956302F69779}"/>
              </a:ext>
            </a:extLst>
          </p:cNvPr>
          <p:cNvSpPr>
            <a:spLocks noGrp="1"/>
          </p:cNvSpPr>
          <p:nvPr>
            <p:ph type="subTitle" idx="1"/>
          </p:nvPr>
        </p:nvSpPr>
        <p:spPr>
          <a:xfrm>
            <a:off x="1524000" y="1561321"/>
            <a:ext cx="9721932" cy="4115083"/>
          </a:xfrm>
        </p:spPr>
        <p:txBody>
          <a:bodyPr>
            <a:normAutofit/>
          </a:bodyPr>
          <a:lstStyle/>
          <a:p>
            <a:pPr marL="342900" indent="-342900" algn="l">
              <a:lnSpc>
                <a:spcPct val="150000"/>
              </a:lnSpc>
              <a:buFont typeface="Wingdings" panose="05000000000000000000" pitchFamily="2" charset="2"/>
              <a:buChar char="q"/>
            </a:pPr>
            <a:r>
              <a:rPr lang="en-PH" dirty="0"/>
              <a:t>What is a Motherboard?</a:t>
            </a:r>
          </a:p>
          <a:p>
            <a:pPr marL="342900" indent="-342900" algn="l">
              <a:lnSpc>
                <a:spcPct val="150000"/>
              </a:lnSpc>
              <a:buFont typeface="Wingdings" panose="05000000000000000000" pitchFamily="2" charset="2"/>
              <a:buChar char="q"/>
            </a:pPr>
            <a:r>
              <a:rPr lang="en-PH" dirty="0"/>
              <a:t>Form Factor</a:t>
            </a:r>
          </a:p>
          <a:p>
            <a:pPr marL="342900" indent="-342900" algn="l">
              <a:lnSpc>
                <a:spcPct val="150000"/>
              </a:lnSpc>
              <a:buFont typeface="Wingdings" panose="05000000000000000000" pitchFamily="2" charset="2"/>
              <a:buChar char="q"/>
            </a:pPr>
            <a:r>
              <a:rPr lang="en-PH" dirty="0"/>
              <a:t>BIOS</a:t>
            </a:r>
          </a:p>
          <a:p>
            <a:pPr marL="342900" indent="-342900" algn="l">
              <a:lnSpc>
                <a:spcPct val="150000"/>
              </a:lnSpc>
              <a:buFont typeface="Wingdings" panose="05000000000000000000" pitchFamily="2" charset="2"/>
              <a:buChar char="q"/>
            </a:pPr>
            <a:r>
              <a:rPr lang="en-PH" dirty="0"/>
              <a:t>Parts of a Motherboard</a:t>
            </a:r>
          </a:p>
        </p:txBody>
      </p:sp>
    </p:spTree>
    <p:extLst>
      <p:ext uri="{BB962C8B-B14F-4D97-AF65-F5344CB8AC3E}">
        <p14:creationId xmlns:p14="http://schemas.microsoft.com/office/powerpoint/2010/main" val="5389362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2C84C0-D3AD-E7EA-4F39-5E2125D0BA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182880"/>
            <a:ext cx="6032335" cy="6032335"/>
          </a:xfrm>
          <a:prstGeom prst="rect">
            <a:avLst/>
          </a:prstGeom>
        </p:spPr>
      </p:pic>
      <p:cxnSp>
        <p:nvCxnSpPr>
          <p:cNvPr id="2" name="Straight Connector 1">
            <a:extLst>
              <a:ext uri="{FF2B5EF4-FFF2-40B4-BE49-F238E27FC236}">
                <a16:creationId xmlns:a16="http://schemas.microsoft.com/office/drawing/2014/main" id="{04C4E9FD-B8DD-3D95-8A41-BD14B5C260E8}"/>
              </a:ext>
            </a:extLst>
          </p:cNvPr>
          <p:cNvCxnSpPr>
            <a:cxnSpLocks/>
          </p:cNvCxnSpPr>
          <p:nvPr/>
        </p:nvCxnSpPr>
        <p:spPr>
          <a:xfrm>
            <a:off x="6299901" y="2216565"/>
            <a:ext cx="3159409" cy="0"/>
          </a:xfrm>
          <a:prstGeom prst="line">
            <a:avLst/>
          </a:prstGeom>
        </p:spPr>
        <p:style>
          <a:lnRef idx="3">
            <a:schemeClr val="dk1"/>
          </a:lnRef>
          <a:fillRef idx="0">
            <a:schemeClr val="dk1"/>
          </a:fillRef>
          <a:effectRef idx="2">
            <a:schemeClr val="dk1"/>
          </a:effectRef>
          <a:fontRef idx="minor">
            <a:schemeClr val="tx1"/>
          </a:fontRef>
        </p:style>
      </p:cxnSp>
      <p:sp>
        <p:nvSpPr>
          <p:cNvPr id="3" name="TextBox 2">
            <a:extLst>
              <a:ext uri="{FF2B5EF4-FFF2-40B4-BE49-F238E27FC236}">
                <a16:creationId xmlns:a16="http://schemas.microsoft.com/office/drawing/2014/main" id="{FEA55BFB-EFFC-7183-C2E1-B13119A63013}"/>
              </a:ext>
            </a:extLst>
          </p:cNvPr>
          <p:cNvSpPr txBox="1"/>
          <p:nvPr/>
        </p:nvSpPr>
        <p:spPr>
          <a:xfrm>
            <a:off x="9459310" y="1978037"/>
            <a:ext cx="1702497" cy="477054"/>
          </a:xfrm>
          <a:prstGeom prst="rect">
            <a:avLst/>
          </a:prstGeom>
          <a:noFill/>
        </p:spPr>
        <p:txBody>
          <a:bodyPr wrap="square" rtlCol="0">
            <a:spAutoFit/>
          </a:bodyPr>
          <a:lstStyle/>
          <a:p>
            <a:r>
              <a:rPr lang="en-PH" sz="2500" b="1" dirty="0"/>
              <a:t>CPU Socket</a:t>
            </a:r>
          </a:p>
        </p:txBody>
      </p:sp>
    </p:spTree>
    <p:extLst>
      <p:ext uri="{BB962C8B-B14F-4D97-AF65-F5344CB8AC3E}">
        <p14:creationId xmlns:p14="http://schemas.microsoft.com/office/powerpoint/2010/main" val="4026396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Power Connector</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3" name="Subtitle 5">
            <a:extLst>
              <a:ext uri="{FF2B5EF4-FFF2-40B4-BE49-F238E27FC236}">
                <a16:creationId xmlns:a16="http://schemas.microsoft.com/office/drawing/2014/main" id="{806170C7-2587-766C-E2FB-CF429A3B38C2}"/>
              </a:ext>
            </a:extLst>
          </p:cNvPr>
          <p:cNvSpPr>
            <a:spLocks noGrp="1"/>
          </p:cNvSpPr>
          <p:nvPr>
            <p:ph type="subTitle" idx="1"/>
          </p:nvPr>
        </p:nvSpPr>
        <p:spPr>
          <a:xfrm>
            <a:off x="1524000" y="1395067"/>
            <a:ext cx="9144000" cy="3696478"/>
          </a:xfrm>
        </p:spPr>
        <p:txBody>
          <a:bodyPr/>
          <a:lstStyle/>
          <a:p>
            <a:pPr marL="342900" indent="-342900" algn="l">
              <a:lnSpc>
                <a:spcPct val="150000"/>
              </a:lnSpc>
              <a:buFont typeface="Wingdings" panose="05000000000000000000" pitchFamily="2" charset="2"/>
              <a:buChar char="q"/>
            </a:pPr>
            <a:r>
              <a:rPr lang="en-US" dirty="0"/>
              <a:t>They are basically a virtual version of a CPU core.</a:t>
            </a:r>
          </a:p>
          <a:p>
            <a:pPr marL="342900" indent="-342900" algn="l">
              <a:lnSpc>
                <a:spcPct val="150000"/>
              </a:lnSpc>
              <a:buFont typeface="Wingdings" panose="05000000000000000000" pitchFamily="2" charset="2"/>
              <a:buChar char="q"/>
            </a:pPr>
            <a:r>
              <a:rPr lang="en-US" dirty="0"/>
              <a:t>Allows a CPU core to switch to multiple tasks (multitasking).</a:t>
            </a:r>
          </a:p>
          <a:p>
            <a:pPr marL="342900" indent="-342900" algn="l">
              <a:lnSpc>
                <a:spcPct val="150000"/>
              </a:lnSpc>
              <a:buFont typeface="Wingdings" panose="05000000000000000000" pitchFamily="2" charset="2"/>
              <a:buChar char="q"/>
            </a:pPr>
            <a:endParaRPr lang="en-US" dirty="0"/>
          </a:p>
        </p:txBody>
      </p:sp>
    </p:spTree>
    <p:extLst>
      <p:ext uri="{BB962C8B-B14F-4D97-AF65-F5344CB8AC3E}">
        <p14:creationId xmlns:p14="http://schemas.microsoft.com/office/powerpoint/2010/main" val="12730849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2C84C0-D3AD-E7EA-4F39-5E2125D0BA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359410"/>
            <a:ext cx="6032335" cy="6032335"/>
          </a:xfrm>
          <a:prstGeom prst="rect">
            <a:avLst/>
          </a:prstGeom>
        </p:spPr>
      </p:pic>
      <p:cxnSp>
        <p:nvCxnSpPr>
          <p:cNvPr id="2" name="Straight Connector 1">
            <a:extLst>
              <a:ext uri="{FF2B5EF4-FFF2-40B4-BE49-F238E27FC236}">
                <a16:creationId xmlns:a16="http://schemas.microsoft.com/office/drawing/2014/main" id="{04C4E9FD-B8DD-3D95-8A41-BD14B5C260E8}"/>
              </a:ext>
            </a:extLst>
          </p:cNvPr>
          <p:cNvCxnSpPr>
            <a:cxnSpLocks/>
          </p:cNvCxnSpPr>
          <p:nvPr/>
        </p:nvCxnSpPr>
        <p:spPr>
          <a:xfrm>
            <a:off x="8298969" y="2121972"/>
            <a:ext cx="1160341" cy="0"/>
          </a:xfrm>
          <a:prstGeom prst="line">
            <a:avLst/>
          </a:prstGeom>
        </p:spPr>
        <p:style>
          <a:lnRef idx="3">
            <a:schemeClr val="dk1"/>
          </a:lnRef>
          <a:fillRef idx="0">
            <a:schemeClr val="dk1"/>
          </a:fillRef>
          <a:effectRef idx="2">
            <a:schemeClr val="dk1"/>
          </a:effectRef>
          <a:fontRef idx="minor">
            <a:schemeClr val="tx1"/>
          </a:fontRef>
        </p:style>
      </p:cxnSp>
      <p:sp>
        <p:nvSpPr>
          <p:cNvPr id="3" name="TextBox 2">
            <a:extLst>
              <a:ext uri="{FF2B5EF4-FFF2-40B4-BE49-F238E27FC236}">
                <a16:creationId xmlns:a16="http://schemas.microsoft.com/office/drawing/2014/main" id="{FEA55BFB-EFFC-7183-C2E1-B13119A63013}"/>
              </a:ext>
            </a:extLst>
          </p:cNvPr>
          <p:cNvSpPr txBox="1"/>
          <p:nvPr/>
        </p:nvSpPr>
        <p:spPr>
          <a:xfrm>
            <a:off x="9579128" y="1883445"/>
            <a:ext cx="2175642" cy="707886"/>
          </a:xfrm>
          <a:prstGeom prst="rect">
            <a:avLst/>
          </a:prstGeom>
          <a:noFill/>
        </p:spPr>
        <p:txBody>
          <a:bodyPr wrap="square" rtlCol="0">
            <a:spAutoFit/>
          </a:bodyPr>
          <a:lstStyle/>
          <a:p>
            <a:r>
              <a:rPr lang="en-PH" sz="2000" b="1" dirty="0"/>
              <a:t>24 pin 12 volt ATX power connector</a:t>
            </a:r>
          </a:p>
        </p:txBody>
      </p:sp>
      <p:sp>
        <p:nvSpPr>
          <p:cNvPr id="28" name="TextBox 27">
            <a:extLst>
              <a:ext uri="{FF2B5EF4-FFF2-40B4-BE49-F238E27FC236}">
                <a16:creationId xmlns:a16="http://schemas.microsoft.com/office/drawing/2014/main" id="{07AB4B63-40A3-0BB7-A903-00F78EFAEBC9}"/>
              </a:ext>
            </a:extLst>
          </p:cNvPr>
          <p:cNvSpPr txBox="1"/>
          <p:nvPr/>
        </p:nvSpPr>
        <p:spPr>
          <a:xfrm>
            <a:off x="643308" y="0"/>
            <a:ext cx="2143133" cy="553998"/>
          </a:xfrm>
          <a:prstGeom prst="rect">
            <a:avLst/>
          </a:prstGeom>
          <a:noFill/>
        </p:spPr>
        <p:txBody>
          <a:bodyPr wrap="square" rtlCol="0">
            <a:spAutoFit/>
          </a:bodyPr>
          <a:lstStyle/>
          <a:p>
            <a:r>
              <a:rPr lang="en-PH" sz="1500" b="1" dirty="0"/>
              <a:t>8 pin + 4 pin 12v ATX power connector</a:t>
            </a:r>
          </a:p>
        </p:txBody>
      </p:sp>
      <p:cxnSp>
        <p:nvCxnSpPr>
          <p:cNvPr id="46" name="Connector: Elbow 45">
            <a:extLst>
              <a:ext uri="{FF2B5EF4-FFF2-40B4-BE49-F238E27FC236}">
                <a16:creationId xmlns:a16="http://schemas.microsoft.com/office/drawing/2014/main" id="{49579BEF-AFCF-825D-2DCD-E4C856BB8379}"/>
              </a:ext>
            </a:extLst>
          </p:cNvPr>
          <p:cNvCxnSpPr>
            <a:cxnSpLocks/>
          </p:cNvCxnSpPr>
          <p:nvPr/>
        </p:nvCxnSpPr>
        <p:spPr>
          <a:xfrm>
            <a:off x="2493052" y="189256"/>
            <a:ext cx="2621873" cy="276999"/>
          </a:xfrm>
          <a:prstGeom prst="bentConnector3">
            <a:avLst>
              <a:gd name="adj1" fmla="val 100134"/>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414995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RAM(Memory) Slots</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3" name="Subtitle 5">
            <a:extLst>
              <a:ext uri="{FF2B5EF4-FFF2-40B4-BE49-F238E27FC236}">
                <a16:creationId xmlns:a16="http://schemas.microsoft.com/office/drawing/2014/main" id="{806170C7-2587-766C-E2FB-CF429A3B38C2}"/>
              </a:ext>
            </a:extLst>
          </p:cNvPr>
          <p:cNvSpPr>
            <a:spLocks noGrp="1"/>
          </p:cNvSpPr>
          <p:nvPr>
            <p:ph type="subTitle" idx="1"/>
          </p:nvPr>
        </p:nvSpPr>
        <p:spPr>
          <a:xfrm>
            <a:off x="1524000" y="1395067"/>
            <a:ext cx="9144000" cy="3696478"/>
          </a:xfrm>
        </p:spPr>
        <p:txBody>
          <a:bodyPr/>
          <a:lstStyle/>
          <a:p>
            <a:pPr marL="342900" indent="-342900" algn="l">
              <a:lnSpc>
                <a:spcPct val="150000"/>
              </a:lnSpc>
              <a:buFont typeface="Wingdings" panose="05000000000000000000" pitchFamily="2" charset="2"/>
              <a:buChar char="q"/>
            </a:pPr>
            <a:r>
              <a:rPr lang="en-PH" dirty="0"/>
              <a:t>The memory slots are where you place the RAM. </a:t>
            </a:r>
            <a:endParaRPr lang="en-US" dirty="0"/>
          </a:p>
        </p:txBody>
      </p:sp>
    </p:spTree>
    <p:extLst>
      <p:ext uri="{BB962C8B-B14F-4D97-AF65-F5344CB8AC3E}">
        <p14:creationId xmlns:p14="http://schemas.microsoft.com/office/powerpoint/2010/main" val="19272119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2C84C0-D3AD-E7EA-4F39-5E2125D0BA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182880"/>
            <a:ext cx="6032335" cy="6032335"/>
          </a:xfrm>
          <a:prstGeom prst="rect">
            <a:avLst/>
          </a:prstGeom>
        </p:spPr>
      </p:pic>
      <p:cxnSp>
        <p:nvCxnSpPr>
          <p:cNvPr id="2" name="Straight Connector 1">
            <a:extLst>
              <a:ext uri="{FF2B5EF4-FFF2-40B4-BE49-F238E27FC236}">
                <a16:creationId xmlns:a16="http://schemas.microsoft.com/office/drawing/2014/main" id="{04C4E9FD-B8DD-3D95-8A41-BD14B5C260E8}"/>
              </a:ext>
            </a:extLst>
          </p:cNvPr>
          <p:cNvCxnSpPr>
            <a:cxnSpLocks/>
          </p:cNvCxnSpPr>
          <p:nvPr/>
        </p:nvCxnSpPr>
        <p:spPr>
          <a:xfrm>
            <a:off x="7658100" y="2216565"/>
            <a:ext cx="1801210" cy="0"/>
          </a:xfrm>
          <a:prstGeom prst="line">
            <a:avLst/>
          </a:prstGeom>
        </p:spPr>
        <p:style>
          <a:lnRef idx="3">
            <a:schemeClr val="dk1"/>
          </a:lnRef>
          <a:fillRef idx="0">
            <a:schemeClr val="dk1"/>
          </a:fillRef>
          <a:effectRef idx="2">
            <a:schemeClr val="dk1"/>
          </a:effectRef>
          <a:fontRef idx="minor">
            <a:schemeClr val="tx1"/>
          </a:fontRef>
        </p:style>
      </p:cxnSp>
      <p:sp>
        <p:nvSpPr>
          <p:cNvPr id="3" name="TextBox 2">
            <a:extLst>
              <a:ext uri="{FF2B5EF4-FFF2-40B4-BE49-F238E27FC236}">
                <a16:creationId xmlns:a16="http://schemas.microsoft.com/office/drawing/2014/main" id="{FEA55BFB-EFFC-7183-C2E1-B13119A63013}"/>
              </a:ext>
            </a:extLst>
          </p:cNvPr>
          <p:cNvSpPr txBox="1"/>
          <p:nvPr/>
        </p:nvSpPr>
        <p:spPr>
          <a:xfrm>
            <a:off x="9459310" y="1978037"/>
            <a:ext cx="2069750" cy="477054"/>
          </a:xfrm>
          <a:prstGeom prst="rect">
            <a:avLst/>
          </a:prstGeom>
          <a:noFill/>
        </p:spPr>
        <p:txBody>
          <a:bodyPr wrap="square" rtlCol="0">
            <a:spAutoFit/>
          </a:bodyPr>
          <a:lstStyle/>
          <a:p>
            <a:r>
              <a:rPr lang="en-PH" sz="2500" b="1" dirty="0"/>
              <a:t>Memory Slots</a:t>
            </a:r>
          </a:p>
        </p:txBody>
      </p:sp>
    </p:spTree>
    <p:extLst>
      <p:ext uri="{BB962C8B-B14F-4D97-AF65-F5344CB8AC3E}">
        <p14:creationId xmlns:p14="http://schemas.microsoft.com/office/powerpoint/2010/main" val="25792568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CMOS Battery</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3" name="Subtitle 5">
            <a:extLst>
              <a:ext uri="{FF2B5EF4-FFF2-40B4-BE49-F238E27FC236}">
                <a16:creationId xmlns:a16="http://schemas.microsoft.com/office/drawing/2014/main" id="{806170C7-2587-766C-E2FB-CF429A3B38C2}"/>
              </a:ext>
            </a:extLst>
          </p:cNvPr>
          <p:cNvSpPr>
            <a:spLocks noGrp="1"/>
          </p:cNvSpPr>
          <p:nvPr>
            <p:ph type="subTitle" idx="1"/>
          </p:nvPr>
        </p:nvSpPr>
        <p:spPr>
          <a:xfrm>
            <a:off x="1524000" y="1395067"/>
            <a:ext cx="9144000" cy="3696478"/>
          </a:xfrm>
        </p:spPr>
        <p:txBody>
          <a:bodyPr>
            <a:normAutofit fontScale="92500"/>
          </a:bodyPr>
          <a:lstStyle/>
          <a:p>
            <a:pPr marL="342900" indent="-342900" algn="l">
              <a:lnSpc>
                <a:spcPct val="150000"/>
              </a:lnSpc>
              <a:buFont typeface="Wingdings" panose="05000000000000000000" pitchFamily="2" charset="2"/>
              <a:buChar char="q"/>
            </a:pPr>
            <a:r>
              <a:rPr lang="en-US" b="0" i="0" dirty="0">
                <a:solidFill>
                  <a:srgbClr val="2C3038"/>
                </a:solidFill>
                <a:effectLst/>
                <a:latin typeface="FormaDJRMicro"/>
              </a:rPr>
              <a:t>BIOS needs to remain operational even when your computer isn’t plugged into a power source. </a:t>
            </a:r>
            <a:r>
              <a:rPr lang="en-US" sz="2700" b="0" i="0" dirty="0">
                <a:solidFill>
                  <a:srgbClr val="2C3038"/>
                </a:solidFill>
                <a:effectLst/>
                <a:latin typeface="Calibri (Body)"/>
              </a:rPr>
              <a:t>That’s</a:t>
            </a:r>
            <a:r>
              <a:rPr lang="en-US" b="0" i="0" dirty="0">
                <a:solidFill>
                  <a:srgbClr val="2C3038"/>
                </a:solidFill>
                <a:effectLst/>
                <a:latin typeface="FormaDJRMicro"/>
              </a:rPr>
              <a:t> where the CMOS battery comes in. When your computer gets unplugged, BIOS relies on the CMOS battery for power.</a:t>
            </a:r>
          </a:p>
          <a:p>
            <a:pPr marL="342900" indent="-342900" algn="l">
              <a:lnSpc>
                <a:spcPct val="150000"/>
              </a:lnSpc>
              <a:buFont typeface="Wingdings" panose="05000000000000000000" pitchFamily="2" charset="2"/>
              <a:buChar char="q"/>
            </a:pPr>
            <a:r>
              <a:rPr lang="en-PH" dirty="0"/>
              <a:t>All the information and settings for the motherboard are stored in the BIOS. In order to save those information, the CMOS battery is needed.</a:t>
            </a:r>
            <a:endParaRPr lang="en-US" dirty="0">
              <a:solidFill>
                <a:srgbClr val="2C3038"/>
              </a:solidFill>
              <a:latin typeface="FormaDJRMicro"/>
            </a:endParaRPr>
          </a:p>
        </p:txBody>
      </p:sp>
    </p:spTree>
    <p:extLst>
      <p:ext uri="{BB962C8B-B14F-4D97-AF65-F5344CB8AC3E}">
        <p14:creationId xmlns:p14="http://schemas.microsoft.com/office/powerpoint/2010/main" val="16938956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8089E44-C5CC-357E-B63A-1E9CAC4E5F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182880"/>
            <a:ext cx="6032335" cy="6032335"/>
          </a:xfrm>
          <a:prstGeom prst="rect">
            <a:avLst/>
          </a:prstGeom>
        </p:spPr>
      </p:pic>
      <p:sp>
        <p:nvSpPr>
          <p:cNvPr id="4" name="TextBox 3">
            <a:extLst>
              <a:ext uri="{FF2B5EF4-FFF2-40B4-BE49-F238E27FC236}">
                <a16:creationId xmlns:a16="http://schemas.microsoft.com/office/drawing/2014/main" id="{0CB5C116-622B-EA6F-CAE2-02B00D47F7DB}"/>
              </a:ext>
            </a:extLst>
          </p:cNvPr>
          <p:cNvSpPr txBox="1"/>
          <p:nvPr/>
        </p:nvSpPr>
        <p:spPr>
          <a:xfrm>
            <a:off x="654050" y="3965173"/>
            <a:ext cx="2379939" cy="477054"/>
          </a:xfrm>
          <a:prstGeom prst="rect">
            <a:avLst/>
          </a:prstGeom>
          <a:noFill/>
        </p:spPr>
        <p:txBody>
          <a:bodyPr wrap="square" rtlCol="0">
            <a:spAutoFit/>
          </a:bodyPr>
          <a:lstStyle/>
          <a:p>
            <a:r>
              <a:rPr lang="en-PH" sz="2500" b="1" dirty="0"/>
              <a:t>CMOS Battery</a:t>
            </a:r>
          </a:p>
        </p:txBody>
      </p:sp>
      <p:cxnSp>
        <p:nvCxnSpPr>
          <p:cNvPr id="6" name="Straight Connector 5">
            <a:extLst>
              <a:ext uri="{FF2B5EF4-FFF2-40B4-BE49-F238E27FC236}">
                <a16:creationId xmlns:a16="http://schemas.microsoft.com/office/drawing/2014/main" id="{11ACC734-0E79-205E-1621-C8D98FA981E0}"/>
              </a:ext>
            </a:extLst>
          </p:cNvPr>
          <p:cNvCxnSpPr>
            <a:cxnSpLocks/>
          </p:cNvCxnSpPr>
          <p:nvPr/>
        </p:nvCxnSpPr>
        <p:spPr>
          <a:xfrm>
            <a:off x="2820670" y="4203700"/>
            <a:ext cx="3491230"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7982102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Expansion Slots</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3" name="Subtitle 5">
            <a:extLst>
              <a:ext uri="{FF2B5EF4-FFF2-40B4-BE49-F238E27FC236}">
                <a16:creationId xmlns:a16="http://schemas.microsoft.com/office/drawing/2014/main" id="{806170C7-2587-766C-E2FB-CF429A3B38C2}"/>
              </a:ext>
            </a:extLst>
          </p:cNvPr>
          <p:cNvSpPr>
            <a:spLocks noGrp="1"/>
          </p:cNvSpPr>
          <p:nvPr>
            <p:ph type="subTitle" idx="1"/>
          </p:nvPr>
        </p:nvSpPr>
        <p:spPr>
          <a:xfrm>
            <a:off x="1524000" y="1395067"/>
            <a:ext cx="9144000" cy="3696478"/>
          </a:xfrm>
        </p:spPr>
        <p:txBody>
          <a:bodyPr/>
          <a:lstStyle/>
          <a:p>
            <a:pPr marL="342900" indent="-342900" algn="l">
              <a:lnSpc>
                <a:spcPct val="150000"/>
              </a:lnSpc>
              <a:buFont typeface="Wingdings" panose="05000000000000000000" pitchFamily="2" charset="2"/>
              <a:buChar char="q"/>
            </a:pPr>
            <a:r>
              <a:rPr lang="en-US" dirty="0"/>
              <a:t>Expansion slots are used to add extra components such as graphics cards/GPU, audio card, network card. </a:t>
            </a:r>
          </a:p>
          <a:p>
            <a:pPr marL="342900" indent="-342900" algn="l">
              <a:lnSpc>
                <a:spcPct val="150000"/>
              </a:lnSpc>
              <a:buFont typeface="Wingdings" panose="05000000000000000000" pitchFamily="2" charset="2"/>
              <a:buChar char="q"/>
            </a:pPr>
            <a:r>
              <a:rPr lang="en-US" dirty="0"/>
              <a:t> Extra components such as audio cards and network cards are only needed if the motherboard lack those features out of the box such as Wi-Fi connectivity.</a:t>
            </a:r>
          </a:p>
        </p:txBody>
      </p:sp>
    </p:spTree>
    <p:extLst>
      <p:ext uri="{BB962C8B-B14F-4D97-AF65-F5344CB8AC3E}">
        <p14:creationId xmlns:p14="http://schemas.microsoft.com/office/powerpoint/2010/main" val="7580500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23E912-267D-7AE9-4EC7-B6A02CD343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182880"/>
            <a:ext cx="6032335" cy="6032335"/>
          </a:xfrm>
          <a:prstGeom prst="rect">
            <a:avLst/>
          </a:prstGeom>
        </p:spPr>
      </p:pic>
      <p:sp>
        <p:nvSpPr>
          <p:cNvPr id="5" name="TextBox 4">
            <a:extLst>
              <a:ext uri="{FF2B5EF4-FFF2-40B4-BE49-F238E27FC236}">
                <a16:creationId xmlns:a16="http://schemas.microsoft.com/office/drawing/2014/main" id="{45FF9886-70D2-895F-0B7D-F2617C966976}"/>
              </a:ext>
            </a:extLst>
          </p:cNvPr>
          <p:cNvSpPr txBox="1"/>
          <p:nvPr/>
        </p:nvSpPr>
        <p:spPr>
          <a:xfrm>
            <a:off x="930632" y="4180702"/>
            <a:ext cx="2026245" cy="1246495"/>
          </a:xfrm>
          <a:prstGeom prst="rect">
            <a:avLst/>
          </a:prstGeom>
          <a:noFill/>
        </p:spPr>
        <p:txBody>
          <a:bodyPr wrap="square" rtlCol="0">
            <a:spAutoFit/>
          </a:bodyPr>
          <a:lstStyle/>
          <a:p>
            <a:r>
              <a:rPr lang="en-PH" sz="2500" b="1" dirty="0"/>
              <a:t>Expansion Slots (PCI Express slots)</a:t>
            </a:r>
          </a:p>
        </p:txBody>
      </p:sp>
      <p:cxnSp>
        <p:nvCxnSpPr>
          <p:cNvPr id="7" name="Straight Connector 6">
            <a:extLst>
              <a:ext uri="{FF2B5EF4-FFF2-40B4-BE49-F238E27FC236}">
                <a16:creationId xmlns:a16="http://schemas.microsoft.com/office/drawing/2014/main" id="{797B48D6-E07F-A972-3C1F-87308F3D1596}"/>
              </a:ext>
            </a:extLst>
          </p:cNvPr>
          <p:cNvCxnSpPr>
            <a:cxnSpLocks/>
          </p:cNvCxnSpPr>
          <p:nvPr/>
        </p:nvCxnSpPr>
        <p:spPr>
          <a:xfrm>
            <a:off x="3263346" y="3816700"/>
            <a:ext cx="0" cy="1974500"/>
          </a:xfrm>
          <a:prstGeom prst="line">
            <a:avLst/>
          </a:prstGeom>
        </p:spPr>
        <p:style>
          <a:lnRef idx="3">
            <a:schemeClr val="dk1"/>
          </a:lnRef>
          <a:fillRef idx="0">
            <a:schemeClr val="dk1"/>
          </a:fillRef>
          <a:effectRef idx="2">
            <a:schemeClr val="dk1"/>
          </a:effectRef>
          <a:fontRef idx="minor">
            <a:schemeClr val="tx1"/>
          </a:fontRef>
        </p:style>
      </p:cxnSp>
      <p:cxnSp>
        <p:nvCxnSpPr>
          <p:cNvPr id="8" name="Straight Connector 7">
            <a:extLst>
              <a:ext uri="{FF2B5EF4-FFF2-40B4-BE49-F238E27FC236}">
                <a16:creationId xmlns:a16="http://schemas.microsoft.com/office/drawing/2014/main" id="{E72C56D6-5573-03E4-7DD5-8F4D6DD1DBCD}"/>
              </a:ext>
            </a:extLst>
          </p:cNvPr>
          <p:cNvCxnSpPr>
            <a:cxnSpLocks/>
          </p:cNvCxnSpPr>
          <p:nvPr/>
        </p:nvCxnSpPr>
        <p:spPr>
          <a:xfrm>
            <a:off x="3263346" y="3816700"/>
            <a:ext cx="1308654" cy="0"/>
          </a:xfrm>
          <a:prstGeom prst="line">
            <a:avLst/>
          </a:prstGeom>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CC47A646-C00A-D141-9141-430BDE59D0EE}"/>
              </a:ext>
            </a:extLst>
          </p:cNvPr>
          <p:cNvCxnSpPr>
            <a:cxnSpLocks/>
          </p:cNvCxnSpPr>
          <p:nvPr/>
        </p:nvCxnSpPr>
        <p:spPr>
          <a:xfrm>
            <a:off x="3263346" y="5791200"/>
            <a:ext cx="1429304" cy="0"/>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31A6691B-B377-80C2-16C2-99EFA735C13D}"/>
              </a:ext>
            </a:extLst>
          </p:cNvPr>
          <p:cNvCxnSpPr>
            <a:cxnSpLocks/>
          </p:cNvCxnSpPr>
          <p:nvPr/>
        </p:nvCxnSpPr>
        <p:spPr>
          <a:xfrm flipH="1">
            <a:off x="3048635" y="4691380"/>
            <a:ext cx="214711" cy="0"/>
          </a:xfrm>
          <a:prstGeom prst="line">
            <a:avLst/>
          </a:prstGeom>
        </p:spPr>
        <p:style>
          <a:lnRef idx="3">
            <a:schemeClr val="dk1"/>
          </a:lnRef>
          <a:fillRef idx="0">
            <a:schemeClr val="dk1"/>
          </a:fillRef>
          <a:effectRef idx="2">
            <a:schemeClr val="dk1"/>
          </a:effectRef>
          <a:fontRef idx="minor">
            <a:schemeClr val="tx1"/>
          </a:fontRef>
        </p:style>
      </p:cxnSp>
      <p:cxnSp>
        <p:nvCxnSpPr>
          <p:cNvPr id="11" name="Straight Connector 10">
            <a:extLst>
              <a:ext uri="{FF2B5EF4-FFF2-40B4-BE49-F238E27FC236}">
                <a16:creationId xmlns:a16="http://schemas.microsoft.com/office/drawing/2014/main" id="{B5C782AA-785F-4072-CF8B-DC3052D9CA23}"/>
              </a:ext>
            </a:extLst>
          </p:cNvPr>
          <p:cNvCxnSpPr>
            <a:cxnSpLocks/>
          </p:cNvCxnSpPr>
          <p:nvPr/>
        </p:nvCxnSpPr>
        <p:spPr>
          <a:xfrm>
            <a:off x="3263346" y="5378450"/>
            <a:ext cx="1632504"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6541C521-4C24-98C3-42EC-2F96209B3670}"/>
              </a:ext>
            </a:extLst>
          </p:cNvPr>
          <p:cNvCxnSpPr>
            <a:cxnSpLocks/>
          </p:cNvCxnSpPr>
          <p:nvPr/>
        </p:nvCxnSpPr>
        <p:spPr>
          <a:xfrm>
            <a:off x="3263346" y="5003800"/>
            <a:ext cx="1632504" cy="0"/>
          </a:xfrm>
          <a:prstGeom prst="line">
            <a:avLst/>
          </a:prstGeom>
        </p:spPr>
        <p:style>
          <a:lnRef idx="3">
            <a:schemeClr val="dk1"/>
          </a:lnRef>
          <a:fillRef idx="0">
            <a:schemeClr val="dk1"/>
          </a:fillRef>
          <a:effectRef idx="2">
            <a:schemeClr val="dk1"/>
          </a:effectRef>
          <a:fontRef idx="minor">
            <a:schemeClr val="tx1"/>
          </a:fontRef>
        </p:style>
      </p:cxnSp>
      <p:cxnSp>
        <p:nvCxnSpPr>
          <p:cNvPr id="13" name="Straight Connector 12">
            <a:extLst>
              <a:ext uri="{FF2B5EF4-FFF2-40B4-BE49-F238E27FC236}">
                <a16:creationId xmlns:a16="http://schemas.microsoft.com/office/drawing/2014/main" id="{12D23187-D25D-651F-681A-2708242E552C}"/>
              </a:ext>
            </a:extLst>
          </p:cNvPr>
          <p:cNvCxnSpPr>
            <a:cxnSpLocks/>
          </p:cNvCxnSpPr>
          <p:nvPr/>
        </p:nvCxnSpPr>
        <p:spPr>
          <a:xfrm>
            <a:off x="3263346" y="4189730"/>
            <a:ext cx="1632504"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5167121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Back Panel Connectors</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3" name="Subtitle 5">
            <a:extLst>
              <a:ext uri="{FF2B5EF4-FFF2-40B4-BE49-F238E27FC236}">
                <a16:creationId xmlns:a16="http://schemas.microsoft.com/office/drawing/2014/main" id="{806170C7-2587-766C-E2FB-CF429A3B38C2}"/>
              </a:ext>
            </a:extLst>
          </p:cNvPr>
          <p:cNvSpPr>
            <a:spLocks noGrp="1"/>
          </p:cNvSpPr>
          <p:nvPr>
            <p:ph type="subTitle" idx="1"/>
          </p:nvPr>
        </p:nvSpPr>
        <p:spPr>
          <a:xfrm>
            <a:off x="1524000" y="1395067"/>
            <a:ext cx="9144000" cy="3696478"/>
          </a:xfrm>
        </p:spPr>
        <p:txBody>
          <a:bodyPr/>
          <a:lstStyle/>
          <a:p>
            <a:pPr marL="342900" indent="-342900" algn="l">
              <a:lnSpc>
                <a:spcPct val="150000"/>
              </a:lnSpc>
              <a:buFont typeface="Wingdings" panose="05000000000000000000" pitchFamily="2" charset="2"/>
              <a:buChar char="q"/>
            </a:pPr>
            <a:r>
              <a:rPr lang="en-PH" sz="2400" dirty="0"/>
              <a:t>Also commonly referred to as I/O ports for short. These ports are located at the back of the computer.</a:t>
            </a:r>
          </a:p>
          <a:p>
            <a:pPr marL="342900" indent="-342900" algn="l">
              <a:lnSpc>
                <a:spcPct val="150000"/>
              </a:lnSpc>
              <a:buFont typeface="Wingdings" panose="05000000000000000000" pitchFamily="2" charset="2"/>
              <a:buChar char="q"/>
            </a:pPr>
            <a:r>
              <a:rPr lang="en-PH" sz="2400" dirty="0"/>
              <a:t>Ports typically include USB ports</a:t>
            </a:r>
            <a:r>
              <a:rPr lang="en-PH" dirty="0"/>
              <a:t>, HDMI, Display Ports, DVI, VGA ports for display output, ethernet port, and audio ports (microphone, speakers).</a:t>
            </a:r>
            <a:endParaRPr lang="en-PH" sz="2400" dirty="0"/>
          </a:p>
          <a:p>
            <a:pPr marL="342900" indent="-342900" algn="l">
              <a:lnSpc>
                <a:spcPct val="150000"/>
              </a:lnSpc>
              <a:buFont typeface="Wingdings" panose="05000000000000000000" pitchFamily="2" charset="2"/>
              <a:buChar char="q"/>
            </a:pPr>
            <a:endParaRPr lang="en-US" dirty="0"/>
          </a:p>
        </p:txBody>
      </p:sp>
    </p:spTree>
    <p:extLst>
      <p:ext uri="{BB962C8B-B14F-4D97-AF65-F5344CB8AC3E}">
        <p14:creationId xmlns:p14="http://schemas.microsoft.com/office/powerpoint/2010/main" val="1269269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What is a Motherboard?</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6" name="Subtitle 5">
            <a:extLst>
              <a:ext uri="{FF2B5EF4-FFF2-40B4-BE49-F238E27FC236}">
                <a16:creationId xmlns:a16="http://schemas.microsoft.com/office/drawing/2014/main" id="{E290E7FE-5B97-1120-D5B2-956302F69779}"/>
              </a:ext>
            </a:extLst>
          </p:cNvPr>
          <p:cNvSpPr>
            <a:spLocks noGrp="1"/>
          </p:cNvSpPr>
          <p:nvPr>
            <p:ph type="subTitle" idx="1"/>
          </p:nvPr>
        </p:nvSpPr>
        <p:spPr>
          <a:xfrm>
            <a:off x="1524000" y="1277542"/>
            <a:ext cx="9144000" cy="4694436"/>
          </a:xfrm>
        </p:spPr>
        <p:txBody>
          <a:bodyPr>
            <a:noAutofit/>
          </a:bodyPr>
          <a:lstStyle/>
          <a:p>
            <a:pPr marL="342900" indent="-342900" algn="l">
              <a:lnSpc>
                <a:spcPct val="150000"/>
              </a:lnSpc>
              <a:buFont typeface="Wingdings" panose="05000000000000000000" pitchFamily="2" charset="2"/>
              <a:buChar char="q"/>
            </a:pPr>
            <a:r>
              <a:rPr lang="en-US" b="0" i="0" dirty="0">
                <a:effectLst/>
                <a:latin typeface="Calibri (Body)"/>
              </a:rPr>
              <a:t>Is the main circuit board that allocates power and allows communication to and between the </a:t>
            </a:r>
            <a:r>
              <a:rPr lang="en-US" b="0" i="0" u="none" strike="noStrike" dirty="0">
                <a:effectLst/>
                <a:latin typeface="Calibri (Body)"/>
              </a:rPr>
              <a:t>CPU</a:t>
            </a:r>
            <a:r>
              <a:rPr lang="en-US" b="0" i="0" dirty="0">
                <a:effectLst/>
                <a:latin typeface="Calibri (Body)"/>
              </a:rPr>
              <a:t>, </a:t>
            </a:r>
            <a:r>
              <a:rPr lang="en-US" b="0" i="0" u="none" strike="noStrike" dirty="0">
                <a:effectLst/>
                <a:latin typeface="Calibri (Body)"/>
              </a:rPr>
              <a:t>RAM</a:t>
            </a:r>
            <a:r>
              <a:rPr lang="en-US" b="0" i="0" dirty="0">
                <a:effectLst/>
                <a:latin typeface="Calibri (Body)"/>
              </a:rPr>
              <a:t>, and all other computer </a:t>
            </a:r>
            <a:r>
              <a:rPr lang="en-US" b="0" i="0" u="none" strike="noStrike" dirty="0">
                <a:effectLst/>
                <a:latin typeface="Calibri (Body)"/>
              </a:rPr>
              <a:t>hardware</a:t>
            </a:r>
            <a:r>
              <a:rPr lang="en-US" b="0" i="0" dirty="0">
                <a:effectLst/>
                <a:latin typeface="Calibri (Body)"/>
              </a:rPr>
              <a:t> components.</a:t>
            </a:r>
            <a:endParaRPr lang="en-US" b="0" i="0" dirty="0">
              <a:solidFill>
                <a:srgbClr val="000000"/>
              </a:solidFill>
              <a:effectLst/>
              <a:latin typeface="Calibri (Body)"/>
            </a:endParaRPr>
          </a:p>
          <a:p>
            <a:pPr marL="342900" indent="-342900" algn="l">
              <a:lnSpc>
                <a:spcPct val="150000"/>
              </a:lnSpc>
              <a:buFont typeface="Wingdings" panose="05000000000000000000" pitchFamily="2" charset="2"/>
              <a:buChar char="q"/>
            </a:pPr>
            <a:r>
              <a:rPr lang="en-US" b="0" i="0" dirty="0">
                <a:solidFill>
                  <a:srgbClr val="000000"/>
                </a:solidFill>
                <a:effectLst/>
                <a:latin typeface="Calibri (Body)"/>
              </a:rPr>
              <a:t>The motherboard's main job is to hold the computer's microprocessor chip and enable other parts of the computer to connect to it. Everything that runs the computer or enhances its performance is either part of the motherboard or plugs into it via a slot or port.</a:t>
            </a:r>
          </a:p>
          <a:p>
            <a:pPr marL="342900" indent="-342900" algn="l">
              <a:lnSpc>
                <a:spcPct val="150000"/>
              </a:lnSpc>
              <a:buFont typeface="Wingdings" panose="05000000000000000000" pitchFamily="2" charset="2"/>
              <a:buChar char="q"/>
            </a:pPr>
            <a:endParaRPr lang="en-US" dirty="0">
              <a:latin typeface="Calibri (Body)"/>
            </a:endParaRPr>
          </a:p>
          <a:p>
            <a:pPr marL="342900" indent="-342900" algn="l">
              <a:lnSpc>
                <a:spcPct val="150000"/>
              </a:lnSpc>
              <a:buFont typeface="Wingdings" panose="05000000000000000000" pitchFamily="2" charset="2"/>
              <a:buChar char="q"/>
            </a:pPr>
            <a:endParaRPr lang="en-PH" dirty="0">
              <a:latin typeface="Calibri (Body)"/>
            </a:endParaRPr>
          </a:p>
        </p:txBody>
      </p:sp>
    </p:spTree>
    <p:extLst>
      <p:ext uri="{BB962C8B-B14F-4D97-AF65-F5344CB8AC3E}">
        <p14:creationId xmlns:p14="http://schemas.microsoft.com/office/powerpoint/2010/main" val="1198517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2C84C0-D3AD-E7EA-4F39-5E2125D0BA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182880"/>
            <a:ext cx="6032335" cy="6032335"/>
          </a:xfrm>
          <a:prstGeom prst="rect">
            <a:avLst/>
          </a:prstGeom>
        </p:spPr>
      </p:pic>
      <p:sp>
        <p:nvSpPr>
          <p:cNvPr id="3" name="TextBox 2">
            <a:extLst>
              <a:ext uri="{FF2B5EF4-FFF2-40B4-BE49-F238E27FC236}">
                <a16:creationId xmlns:a16="http://schemas.microsoft.com/office/drawing/2014/main" id="{FEA55BFB-EFFC-7183-C2E1-B13119A63013}"/>
              </a:ext>
            </a:extLst>
          </p:cNvPr>
          <p:cNvSpPr txBox="1"/>
          <p:nvPr/>
        </p:nvSpPr>
        <p:spPr>
          <a:xfrm>
            <a:off x="716279" y="1390293"/>
            <a:ext cx="2026245" cy="861774"/>
          </a:xfrm>
          <a:prstGeom prst="rect">
            <a:avLst/>
          </a:prstGeom>
          <a:noFill/>
        </p:spPr>
        <p:txBody>
          <a:bodyPr wrap="square" rtlCol="0">
            <a:spAutoFit/>
          </a:bodyPr>
          <a:lstStyle/>
          <a:p>
            <a:r>
              <a:rPr lang="en-PH" sz="2500" b="1" dirty="0"/>
              <a:t>Back Panel Connectors</a:t>
            </a:r>
          </a:p>
        </p:txBody>
      </p:sp>
      <p:cxnSp>
        <p:nvCxnSpPr>
          <p:cNvPr id="25" name="Straight Connector 24">
            <a:extLst>
              <a:ext uri="{FF2B5EF4-FFF2-40B4-BE49-F238E27FC236}">
                <a16:creationId xmlns:a16="http://schemas.microsoft.com/office/drawing/2014/main" id="{31942D76-064E-8668-7B76-F0B9A02675B6}"/>
              </a:ext>
            </a:extLst>
          </p:cNvPr>
          <p:cNvCxnSpPr/>
          <p:nvPr/>
        </p:nvCxnSpPr>
        <p:spPr>
          <a:xfrm>
            <a:off x="3079831" y="482950"/>
            <a:ext cx="0" cy="2747930"/>
          </a:xfrm>
          <a:prstGeom prst="line">
            <a:avLst/>
          </a:prstGeom>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5E8BD70B-7193-86F3-623C-9AB7F9A97035}"/>
              </a:ext>
            </a:extLst>
          </p:cNvPr>
          <p:cNvCxnSpPr>
            <a:cxnSpLocks/>
          </p:cNvCxnSpPr>
          <p:nvPr/>
        </p:nvCxnSpPr>
        <p:spPr>
          <a:xfrm>
            <a:off x="3079831" y="482950"/>
            <a:ext cx="496088" cy="0"/>
          </a:xfrm>
          <a:prstGeom prst="line">
            <a:avLst/>
          </a:prstGeom>
        </p:spPr>
        <p:style>
          <a:lnRef idx="3">
            <a:schemeClr val="dk1"/>
          </a:lnRef>
          <a:fillRef idx="0">
            <a:schemeClr val="dk1"/>
          </a:fillRef>
          <a:effectRef idx="2">
            <a:schemeClr val="dk1"/>
          </a:effectRef>
          <a:fontRef idx="minor">
            <a:schemeClr val="tx1"/>
          </a:fontRef>
        </p:style>
      </p:cxnSp>
      <p:cxnSp>
        <p:nvCxnSpPr>
          <p:cNvPr id="28" name="Straight Connector 27">
            <a:extLst>
              <a:ext uri="{FF2B5EF4-FFF2-40B4-BE49-F238E27FC236}">
                <a16:creationId xmlns:a16="http://schemas.microsoft.com/office/drawing/2014/main" id="{FAD9AEFD-CE24-1149-22F5-E7AE7B9D8942}"/>
              </a:ext>
            </a:extLst>
          </p:cNvPr>
          <p:cNvCxnSpPr>
            <a:cxnSpLocks/>
          </p:cNvCxnSpPr>
          <p:nvPr/>
        </p:nvCxnSpPr>
        <p:spPr>
          <a:xfrm>
            <a:off x="3079831" y="3230880"/>
            <a:ext cx="496088" cy="0"/>
          </a:xfrm>
          <a:prstGeom prst="line">
            <a:avLst/>
          </a:prstGeom>
        </p:spPr>
        <p:style>
          <a:lnRef idx="3">
            <a:schemeClr val="dk1"/>
          </a:lnRef>
          <a:fillRef idx="0">
            <a:schemeClr val="dk1"/>
          </a:fillRef>
          <a:effectRef idx="2">
            <a:schemeClr val="dk1"/>
          </a:effectRef>
          <a:fontRef idx="minor">
            <a:schemeClr val="tx1"/>
          </a:fontRef>
        </p:style>
      </p:cxnSp>
      <p:cxnSp>
        <p:nvCxnSpPr>
          <p:cNvPr id="32" name="Straight Connector 31">
            <a:extLst>
              <a:ext uri="{FF2B5EF4-FFF2-40B4-BE49-F238E27FC236}">
                <a16:creationId xmlns:a16="http://schemas.microsoft.com/office/drawing/2014/main" id="{6F254B15-4EBB-B5A4-8A3C-E008904A6523}"/>
              </a:ext>
            </a:extLst>
          </p:cNvPr>
          <p:cNvCxnSpPr>
            <a:cxnSpLocks/>
          </p:cNvCxnSpPr>
          <p:nvPr/>
        </p:nvCxnSpPr>
        <p:spPr>
          <a:xfrm flipH="1">
            <a:off x="2865120" y="1821180"/>
            <a:ext cx="214711"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078316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3" name="Picture 2" descr="A picture containing text, electronics&#10;&#10;Description automatically generated">
            <a:extLst>
              <a:ext uri="{FF2B5EF4-FFF2-40B4-BE49-F238E27FC236}">
                <a16:creationId xmlns:a16="http://schemas.microsoft.com/office/drawing/2014/main" id="{61873076-2D31-8F32-DAB6-2D947A5346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3500" y="837714"/>
            <a:ext cx="9525000" cy="5715000"/>
          </a:xfrm>
          <a:prstGeom prst="rect">
            <a:avLst/>
          </a:prstGeom>
        </p:spPr>
      </p:pic>
      <p:cxnSp>
        <p:nvCxnSpPr>
          <p:cNvPr id="8" name="Straight Connector 7">
            <a:extLst>
              <a:ext uri="{FF2B5EF4-FFF2-40B4-BE49-F238E27FC236}">
                <a16:creationId xmlns:a16="http://schemas.microsoft.com/office/drawing/2014/main" id="{8D2F6B55-91ED-2BE7-D2B9-4687DD50F501}"/>
              </a:ext>
            </a:extLst>
          </p:cNvPr>
          <p:cNvCxnSpPr>
            <a:cxnSpLocks/>
          </p:cNvCxnSpPr>
          <p:nvPr/>
        </p:nvCxnSpPr>
        <p:spPr>
          <a:xfrm>
            <a:off x="1272024" y="3022775"/>
            <a:ext cx="0" cy="1543970"/>
          </a:xfrm>
          <a:prstGeom prst="line">
            <a:avLst/>
          </a:prstGeom>
        </p:spPr>
        <p:style>
          <a:lnRef idx="3">
            <a:schemeClr val="dk1"/>
          </a:lnRef>
          <a:fillRef idx="0">
            <a:schemeClr val="dk1"/>
          </a:fillRef>
          <a:effectRef idx="2">
            <a:schemeClr val="dk1"/>
          </a:effectRef>
          <a:fontRef idx="minor">
            <a:schemeClr val="tx1"/>
          </a:fontRef>
        </p:style>
      </p:cxnSp>
      <p:cxnSp>
        <p:nvCxnSpPr>
          <p:cNvPr id="9" name="Straight Connector 8">
            <a:extLst>
              <a:ext uri="{FF2B5EF4-FFF2-40B4-BE49-F238E27FC236}">
                <a16:creationId xmlns:a16="http://schemas.microsoft.com/office/drawing/2014/main" id="{DAB0EF96-4B35-6788-A6FF-85B0F0B265FB}"/>
              </a:ext>
            </a:extLst>
          </p:cNvPr>
          <p:cNvCxnSpPr>
            <a:cxnSpLocks/>
          </p:cNvCxnSpPr>
          <p:nvPr/>
        </p:nvCxnSpPr>
        <p:spPr>
          <a:xfrm flipV="1">
            <a:off x="1272024" y="3020410"/>
            <a:ext cx="1233051" cy="2365"/>
          </a:xfrm>
          <a:prstGeom prst="line">
            <a:avLst/>
          </a:prstGeom>
        </p:spPr>
        <p:style>
          <a:lnRef idx="3">
            <a:schemeClr val="dk1"/>
          </a:lnRef>
          <a:fillRef idx="0">
            <a:schemeClr val="dk1"/>
          </a:fillRef>
          <a:effectRef idx="2">
            <a:schemeClr val="dk1"/>
          </a:effectRef>
          <a:fontRef idx="minor">
            <a:schemeClr val="tx1"/>
          </a:fontRef>
        </p:style>
      </p:cxnSp>
      <p:cxnSp>
        <p:nvCxnSpPr>
          <p:cNvPr id="10" name="Straight Connector 9">
            <a:extLst>
              <a:ext uri="{FF2B5EF4-FFF2-40B4-BE49-F238E27FC236}">
                <a16:creationId xmlns:a16="http://schemas.microsoft.com/office/drawing/2014/main" id="{2C5200A9-4DD9-1224-DB44-5FC524E8FD65}"/>
              </a:ext>
            </a:extLst>
          </p:cNvPr>
          <p:cNvCxnSpPr>
            <a:cxnSpLocks/>
          </p:cNvCxnSpPr>
          <p:nvPr/>
        </p:nvCxnSpPr>
        <p:spPr>
          <a:xfrm>
            <a:off x="1272024" y="4564380"/>
            <a:ext cx="1233051" cy="0"/>
          </a:xfrm>
          <a:prstGeom prst="line">
            <a:avLst/>
          </a:prstGeom>
        </p:spPr>
        <p:style>
          <a:lnRef idx="3">
            <a:schemeClr val="dk1"/>
          </a:lnRef>
          <a:fillRef idx="0">
            <a:schemeClr val="dk1"/>
          </a:fillRef>
          <a:effectRef idx="2">
            <a:schemeClr val="dk1"/>
          </a:effectRef>
          <a:fontRef idx="minor">
            <a:schemeClr val="tx1"/>
          </a:fontRef>
        </p:style>
      </p:cxnSp>
      <p:cxnSp>
        <p:nvCxnSpPr>
          <p:cNvPr id="11" name="Straight Connector 10">
            <a:extLst>
              <a:ext uri="{FF2B5EF4-FFF2-40B4-BE49-F238E27FC236}">
                <a16:creationId xmlns:a16="http://schemas.microsoft.com/office/drawing/2014/main" id="{174F9FEB-8DF6-7561-BD94-67A59BDC1CB8}"/>
              </a:ext>
            </a:extLst>
          </p:cNvPr>
          <p:cNvCxnSpPr>
            <a:cxnSpLocks/>
          </p:cNvCxnSpPr>
          <p:nvPr/>
        </p:nvCxnSpPr>
        <p:spPr>
          <a:xfrm flipH="1">
            <a:off x="1057313" y="3803475"/>
            <a:ext cx="214711" cy="0"/>
          </a:xfrm>
          <a:prstGeom prst="line">
            <a:avLst/>
          </a:prstGeom>
        </p:spPr>
        <p:style>
          <a:lnRef idx="3">
            <a:schemeClr val="dk1"/>
          </a:lnRef>
          <a:fillRef idx="0">
            <a:schemeClr val="dk1"/>
          </a:fillRef>
          <a:effectRef idx="2">
            <a:schemeClr val="dk1"/>
          </a:effectRef>
          <a:fontRef idx="minor">
            <a:schemeClr val="tx1"/>
          </a:fontRef>
        </p:style>
      </p:cxnSp>
      <p:cxnSp>
        <p:nvCxnSpPr>
          <p:cNvPr id="38" name="Straight Connector 37">
            <a:extLst>
              <a:ext uri="{FF2B5EF4-FFF2-40B4-BE49-F238E27FC236}">
                <a16:creationId xmlns:a16="http://schemas.microsoft.com/office/drawing/2014/main" id="{5E14DCFD-10AF-B345-50CF-1908E34AB418}"/>
              </a:ext>
            </a:extLst>
          </p:cNvPr>
          <p:cNvCxnSpPr>
            <a:cxnSpLocks/>
          </p:cNvCxnSpPr>
          <p:nvPr/>
        </p:nvCxnSpPr>
        <p:spPr>
          <a:xfrm flipV="1">
            <a:off x="4413250" y="4635500"/>
            <a:ext cx="0" cy="806450"/>
          </a:xfrm>
          <a:prstGeom prst="line">
            <a:avLst/>
          </a:prstGeom>
        </p:spPr>
        <p:style>
          <a:lnRef idx="3">
            <a:schemeClr val="dk1"/>
          </a:lnRef>
          <a:fillRef idx="0">
            <a:schemeClr val="dk1"/>
          </a:fillRef>
          <a:effectRef idx="2">
            <a:schemeClr val="dk1"/>
          </a:effectRef>
          <a:fontRef idx="minor">
            <a:schemeClr val="tx1"/>
          </a:fontRef>
        </p:style>
      </p:cxnSp>
      <p:cxnSp>
        <p:nvCxnSpPr>
          <p:cNvPr id="41" name="Straight Connector 40">
            <a:extLst>
              <a:ext uri="{FF2B5EF4-FFF2-40B4-BE49-F238E27FC236}">
                <a16:creationId xmlns:a16="http://schemas.microsoft.com/office/drawing/2014/main" id="{C9E50ED4-41BD-E824-DAF6-5667013B5972}"/>
              </a:ext>
            </a:extLst>
          </p:cNvPr>
          <p:cNvCxnSpPr>
            <a:cxnSpLocks/>
          </p:cNvCxnSpPr>
          <p:nvPr/>
        </p:nvCxnSpPr>
        <p:spPr>
          <a:xfrm flipV="1">
            <a:off x="5759450" y="4635500"/>
            <a:ext cx="0" cy="806450"/>
          </a:xfrm>
          <a:prstGeom prst="line">
            <a:avLst/>
          </a:prstGeom>
        </p:spPr>
        <p:style>
          <a:lnRef idx="3">
            <a:schemeClr val="dk1"/>
          </a:lnRef>
          <a:fillRef idx="0">
            <a:schemeClr val="dk1"/>
          </a:fillRef>
          <a:effectRef idx="2">
            <a:schemeClr val="dk1"/>
          </a:effectRef>
          <a:fontRef idx="minor">
            <a:schemeClr val="tx1"/>
          </a:fontRef>
        </p:style>
      </p:cxnSp>
      <p:cxnSp>
        <p:nvCxnSpPr>
          <p:cNvPr id="42" name="Straight Connector 41">
            <a:extLst>
              <a:ext uri="{FF2B5EF4-FFF2-40B4-BE49-F238E27FC236}">
                <a16:creationId xmlns:a16="http://schemas.microsoft.com/office/drawing/2014/main" id="{730826AE-07AB-0E74-5227-CC3601E6FC82}"/>
              </a:ext>
            </a:extLst>
          </p:cNvPr>
          <p:cNvCxnSpPr>
            <a:cxnSpLocks/>
          </p:cNvCxnSpPr>
          <p:nvPr/>
        </p:nvCxnSpPr>
        <p:spPr>
          <a:xfrm flipV="1">
            <a:off x="7124700" y="4635500"/>
            <a:ext cx="0" cy="806450"/>
          </a:xfrm>
          <a:prstGeom prst="line">
            <a:avLst/>
          </a:prstGeom>
        </p:spPr>
        <p:style>
          <a:lnRef idx="3">
            <a:schemeClr val="dk1"/>
          </a:lnRef>
          <a:fillRef idx="0">
            <a:schemeClr val="dk1"/>
          </a:fillRef>
          <a:effectRef idx="2">
            <a:schemeClr val="dk1"/>
          </a:effectRef>
          <a:fontRef idx="minor">
            <a:schemeClr val="tx1"/>
          </a:fontRef>
        </p:style>
      </p:cxnSp>
      <p:cxnSp>
        <p:nvCxnSpPr>
          <p:cNvPr id="43" name="Straight Connector 42">
            <a:extLst>
              <a:ext uri="{FF2B5EF4-FFF2-40B4-BE49-F238E27FC236}">
                <a16:creationId xmlns:a16="http://schemas.microsoft.com/office/drawing/2014/main" id="{5A64F637-F463-692E-4BAE-6F10A8AE3AA5}"/>
              </a:ext>
            </a:extLst>
          </p:cNvPr>
          <p:cNvCxnSpPr>
            <a:cxnSpLocks/>
          </p:cNvCxnSpPr>
          <p:nvPr/>
        </p:nvCxnSpPr>
        <p:spPr>
          <a:xfrm flipV="1">
            <a:off x="8451850" y="4635500"/>
            <a:ext cx="0" cy="806450"/>
          </a:xfrm>
          <a:prstGeom prst="line">
            <a:avLst/>
          </a:prstGeom>
        </p:spPr>
        <p:style>
          <a:lnRef idx="3">
            <a:schemeClr val="dk1"/>
          </a:lnRef>
          <a:fillRef idx="0">
            <a:schemeClr val="dk1"/>
          </a:fillRef>
          <a:effectRef idx="2">
            <a:schemeClr val="dk1"/>
          </a:effectRef>
          <a:fontRef idx="minor">
            <a:schemeClr val="tx1"/>
          </a:fontRef>
        </p:style>
      </p:cxnSp>
      <p:cxnSp>
        <p:nvCxnSpPr>
          <p:cNvPr id="44" name="Straight Connector 43">
            <a:extLst>
              <a:ext uri="{FF2B5EF4-FFF2-40B4-BE49-F238E27FC236}">
                <a16:creationId xmlns:a16="http://schemas.microsoft.com/office/drawing/2014/main" id="{5A71632A-F067-1E31-9647-419F72FD82F9}"/>
              </a:ext>
            </a:extLst>
          </p:cNvPr>
          <p:cNvCxnSpPr>
            <a:cxnSpLocks/>
          </p:cNvCxnSpPr>
          <p:nvPr/>
        </p:nvCxnSpPr>
        <p:spPr>
          <a:xfrm flipV="1">
            <a:off x="10912475" y="3096610"/>
            <a:ext cx="0" cy="1320800"/>
          </a:xfrm>
          <a:prstGeom prst="line">
            <a:avLst/>
          </a:prstGeom>
        </p:spPr>
        <p:style>
          <a:lnRef idx="3">
            <a:schemeClr val="dk1"/>
          </a:lnRef>
          <a:fillRef idx="0">
            <a:schemeClr val="dk1"/>
          </a:fillRef>
          <a:effectRef idx="2">
            <a:schemeClr val="dk1"/>
          </a:effectRef>
          <a:fontRef idx="minor">
            <a:schemeClr val="tx1"/>
          </a:fontRef>
        </p:style>
      </p:cxnSp>
      <p:cxnSp>
        <p:nvCxnSpPr>
          <p:cNvPr id="52" name="Straight Connector 51">
            <a:extLst>
              <a:ext uri="{FF2B5EF4-FFF2-40B4-BE49-F238E27FC236}">
                <a16:creationId xmlns:a16="http://schemas.microsoft.com/office/drawing/2014/main" id="{21A43DDA-63F8-927D-E431-33312041BBE4}"/>
              </a:ext>
            </a:extLst>
          </p:cNvPr>
          <p:cNvCxnSpPr>
            <a:cxnSpLocks/>
          </p:cNvCxnSpPr>
          <p:nvPr/>
        </p:nvCxnSpPr>
        <p:spPr>
          <a:xfrm>
            <a:off x="10471150" y="3096610"/>
            <a:ext cx="441325" cy="0"/>
          </a:xfrm>
          <a:prstGeom prst="line">
            <a:avLst/>
          </a:prstGeom>
        </p:spPr>
        <p:style>
          <a:lnRef idx="3">
            <a:schemeClr val="dk1"/>
          </a:lnRef>
          <a:fillRef idx="0">
            <a:schemeClr val="dk1"/>
          </a:fillRef>
          <a:effectRef idx="2">
            <a:schemeClr val="dk1"/>
          </a:effectRef>
          <a:fontRef idx="minor">
            <a:schemeClr val="tx1"/>
          </a:fontRef>
        </p:style>
      </p:cxnSp>
      <p:cxnSp>
        <p:nvCxnSpPr>
          <p:cNvPr id="54" name="Straight Connector 53">
            <a:extLst>
              <a:ext uri="{FF2B5EF4-FFF2-40B4-BE49-F238E27FC236}">
                <a16:creationId xmlns:a16="http://schemas.microsoft.com/office/drawing/2014/main" id="{0DCF375E-E415-ED37-B269-C86A9BD6934A}"/>
              </a:ext>
            </a:extLst>
          </p:cNvPr>
          <p:cNvCxnSpPr>
            <a:cxnSpLocks/>
          </p:cNvCxnSpPr>
          <p:nvPr/>
        </p:nvCxnSpPr>
        <p:spPr>
          <a:xfrm flipH="1">
            <a:off x="10912475" y="3797760"/>
            <a:ext cx="214711" cy="0"/>
          </a:xfrm>
          <a:prstGeom prst="line">
            <a:avLst/>
          </a:prstGeom>
        </p:spPr>
        <p:style>
          <a:lnRef idx="3">
            <a:schemeClr val="dk1"/>
          </a:lnRef>
          <a:fillRef idx="0">
            <a:schemeClr val="dk1"/>
          </a:fillRef>
          <a:effectRef idx="2">
            <a:schemeClr val="dk1"/>
          </a:effectRef>
          <a:fontRef idx="minor">
            <a:schemeClr val="tx1"/>
          </a:fontRef>
        </p:style>
      </p:cxnSp>
      <p:cxnSp>
        <p:nvCxnSpPr>
          <p:cNvPr id="59" name="Straight Connector 58">
            <a:extLst>
              <a:ext uri="{FF2B5EF4-FFF2-40B4-BE49-F238E27FC236}">
                <a16:creationId xmlns:a16="http://schemas.microsoft.com/office/drawing/2014/main" id="{38E441B2-ED12-31E9-AEE9-EF3AED472A10}"/>
              </a:ext>
            </a:extLst>
          </p:cNvPr>
          <p:cNvCxnSpPr>
            <a:cxnSpLocks/>
          </p:cNvCxnSpPr>
          <p:nvPr/>
        </p:nvCxnSpPr>
        <p:spPr>
          <a:xfrm>
            <a:off x="10414000" y="4417410"/>
            <a:ext cx="498475" cy="0"/>
          </a:xfrm>
          <a:prstGeom prst="line">
            <a:avLst/>
          </a:prstGeom>
        </p:spPr>
        <p:style>
          <a:lnRef idx="3">
            <a:schemeClr val="dk1"/>
          </a:lnRef>
          <a:fillRef idx="0">
            <a:schemeClr val="dk1"/>
          </a:fillRef>
          <a:effectRef idx="2">
            <a:schemeClr val="dk1"/>
          </a:effectRef>
          <a:fontRef idx="minor">
            <a:schemeClr val="tx1"/>
          </a:fontRef>
        </p:style>
      </p:cxnSp>
      <p:cxnSp>
        <p:nvCxnSpPr>
          <p:cNvPr id="63" name="Straight Connector 62">
            <a:extLst>
              <a:ext uri="{FF2B5EF4-FFF2-40B4-BE49-F238E27FC236}">
                <a16:creationId xmlns:a16="http://schemas.microsoft.com/office/drawing/2014/main" id="{A089A2B4-7758-9676-84D8-F89586C308BC}"/>
              </a:ext>
            </a:extLst>
          </p:cNvPr>
          <p:cNvCxnSpPr>
            <a:cxnSpLocks/>
          </p:cNvCxnSpPr>
          <p:nvPr/>
        </p:nvCxnSpPr>
        <p:spPr>
          <a:xfrm>
            <a:off x="8453874" y="1832960"/>
            <a:ext cx="0" cy="1543970"/>
          </a:xfrm>
          <a:prstGeom prst="line">
            <a:avLst/>
          </a:prstGeom>
        </p:spPr>
        <p:style>
          <a:lnRef idx="3">
            <a:schemeClr val="dk1"/>
          </a:lnRef>
          <a:fillRef idx="0">
            <a:schemeClr val="dk1"/>
          </a:fillRef>
          <a:effectRef idx="2">
            <a:schemeClr val="dk1"/>
          </a:effectRef>
          <a:fontRef idx="minor">
            <a:schemeClr val="tx1"/>
          </a:fontRef>
        </p:style>
      </p:cxnSp>
      <p:sp>
        <p:nvSpPr>
          <p:cNvPr id="65" name="TextBox 64">
            <a:extLst>
              <a:ext uri="{FF2B5EF4-FFF2-40B4-BE49-F238E27FC236}">
                <a16:creationId xmlns:a16="http://schemas.microsoft.com/office/drawing/2014/main" id="{47062C68-EEF0-88EC-BBD2-826448B3ED81}"/>
              </a:ext>
            </a:extLst>
          </p:cNvPr>
          <p:cNvSpPr txBox="1"/>
          <p:nvPr/>
        </p:nvSpPr>
        <p:spPr>
          <a:xfrm>
            <a:off x="-31238" y="3618809"/>
            <a:ext cx="968663" cy="323165"/>
          </a:xfrm>
          <a:prstGeom prst="rect">
            <a:avLst/>
          </a:prstGeom>
          <a:noFill/>
        </p:spPr>
        <p:txBody>
          <a:bodyPr wrap="none" rtlCol="0">
            <a:spAutoFit/>
          </a:bodyPr>
          <a:lstStyle/>
          <a:p>
            <a:r>
              <a:rPr lang="en-PH" sz="1500" b="1" dirty="0"/>
              <a:t>USB Ports</a:t>
            </a:r>
          </a:p>
        </p:txBody>
      </p:sp>
      <p:sp>
        <p:nvSpPr>
          <p:cNvPr id="69" name="TextBox 68">
            <a:extLst>
              <a:ext uri="{FF2B5EF4-FFF2-40B4-BE49-F238E27FC236}">
                <a16:creationId xmlns:a16="http://schemas.microsoft.com/office/drawing/2014/main" id="{2A7BF059-7A25-2FAB-6F90-1CD274CA9028}"/>
              </a:ext>
            </a:extLst>
          </p:cNvPr>
          <p:cNvSpPr txBox="1"/>
          <p:nvPr/>
        </p:nvSpPr>
        <p:spPr>
          <a:xfrm>
            <a:off x="3846402" y="5441054"/>
            <a:ext cx="1197251" cy="369332"/>
          </a:xfrm>
          <a:prstGeom prst="rect">
            <a:avLst/>
          </a:prstGeom>
          <a:noFill/>
        </p:spPr>
        <p:txBody>
          <a:bodyPr wrap="none" rtlCol="0">
            <a:spAutoFit/>
          </a:bodyPr>
          <a:lstStyle/>
          <a:p>
            <a:r>
              <a:rPr lang="en-PH" b="1" dirty="0"/>
              <a:t>HDMI Port</a:t>
            </a:r>
          </a:p>
        </p:txBody>
      </p:sp>
      <p:sp>
        <p:nvSpPr>
          <p:cNvPr id="70" name="TextBox 69">
            <a:extLst>
              <a:ext uri="{FF2B5EF4-FFF2-40B4-BE49-F238E27FC236}">
                <a16:creationId xmlns:a16="http://schemas.microsoft.com/office/drawing/2014/main" id="{83E12E25-6220-5CD4-95A3-57B680BC3E50}"/>
              </a:ext>
            </a:extLst>
          </p:cNvPr>
          <p:cNvSpPr txBox="1"/>
          <p:nvPr/>
        </p:nvSpPr>
        <p:spPr>
          <a:xfrm>
            <a:off x="5074391" y="5441054"/>
            <a:ext cx="1379993" cy="369332"/>
          </a:xfrm>
          <a:prstGeom prst="rect">
            <a:avLst/>
          </a:prstGeom>
          <a:noFill/>
        </p:spPr>
        <p:txBody>
          <a:bodyPr wrap="none" rtlCol="0">
            <a:spAutoFit/>
          </a:bodyPr>
          <a:lstStyle/>
          <a:p>
            <a:r>
              <a:rPr lang="en-PH" b="1" dirty="0"/>
              <a:t>USB 3.0 Port</a:t>
            </a:r>
          </a:p>
        </p:txBody>
      </p:sp>
      <p:sp>
        <p:nvSpPr>
          <p:cNvPr id="71" name="TextBox 70">
            <a:extLst>
              <a:ext uri="{FF2B5EF4-FFF2-40B4-BE49-F238E27FC236}">
                <a16:creationId xmlns:a16="http://schemas.microsoft.com/office/drawing/2014/main" id="{95107F84-F51A-8DBD-151E-A01CC7F2FB32}"/>
              </a:ext>
            </a:extLst>
          </p:cNvPr>
          <p:cNvSpPr txBox="1"/>
          <p:nvPr/>
        </p:nvSpPr>
        <p:spPr>
          <a:xfrm>
            <a:off x="6433044" y="5446509"/>
            <a:ext cx="1379993" cy="369332"/>
          </a:xfrm>
          <a:prstGeom prst="rect">
            <a:avLst/>
          </a:prstGeom>
          <a:noFill/>
        </p:spPr>
        <p:txBody>
          <a:bodyPr wrap="none" rtlCol="0">
            <a:spAutoFit/>
          </a:bodyPr>
          <a:lstStyle/>
          <a:p>
            <a:r>
              <a:rPr lang="en-PH" b="1" dirty="0"/>
              <a:t>USB 3.1 Port</a:t>
            </a:r>
          </a:p>
        </p:txBody>
      </p:sp>
      <p:sp>
        <p:nvSpPr>
          <p:cNvPr id="72" name="TextBox 71">
            <a:extLst>
              <a:ext uri="{FF2B5EF4-FFF2-40B4-BE49-F238E27FC236}">
                <a16:creationId xmlns:a16="http://schemas.microsoft.com/office/drawing/2014/main" id="{F082855C-C511-38ED-2D41-155C4FA01D26}"/>
              </a:ext>
            </a:extLst>
          </p:cNvPr>
          <p:cNvSpPr txBox="1"/>
          <p:nvPr/>
        </p:nvSpPr>
        <p:spPr>
          <a:xfrm>
            <a:off x="7761853" y="5441054"/>
            <a:ext cx="1731821" cy="369332"/>
          </a:xfrm>
          <a:prstGeom prst="rect">
            <a:avLst/>
          </a:prstGeom>
          <a:noFill/>
        </p:spPr>
        <p:txBody>
          <a:bodyPr wrap="none" rtlCol="0">
            <a:spAutoFit/>
          </a:bodyPr>
          <a:lstStyle/>
          <a:p>
            <a:r>
              <a:rPr lang="en-PH" b="1" dirty="0"/>
              <a:t>USB Type-C Port</a:t>
            </a:r>
          </a:p>
        </p:txBody>
      </p:sp>
      <p:sp>
        <p:nvSpPr>
          <p:cNvPr id="73" name="TextBox 72">
            <a:extLst>
              <a:ext uri="{FF2B5EF4-FFF2-40B4-BE49-F238E27FC236}">
                <a16:creationId xmlns:a16="http://schemas.microsoft.com/office/drawing/2014/main" id="{BDFB8830-18AB-2657-5ED6-19B872D34035}"/>
              </a:ext>
            </a:extLst>
          </p:cNvPr>
          <p:cNvSpPr txBox="1"/>
          <p:nvPr/>
        </p:nvSpPr>
        <p:spPr>
          <a:xfrm>
            <a:off x="7946038" y="1435100"/>
            <a:ext cx="1011624" cy="369332"/>
          </a:xfrm>
          <a:prstGeom prst="rect">
            <a:avLst/>
          </a:prstGeom>
          <a:noFill/>
        </p:spPr>
        <p:txBody>
          <a:bodyPr wrap="none" rtlCol="0">
            <a:spAutoFit/>
          </a:bodyPr>
          <a:lstStyle/>
          <a:p>
            <a:r>
              <a:rPr lang="en-PH" b="1" dirty="0"/>
              <a:t>Ethernet</a:t>
            </a:r>
          </a:p>
        </p:txBody>
      </p:sp>
      <p:sp>
        <p:nvSpPr>
          <p:cNvPr id="74" name="TextBox 73">
            <a:extLst>
              <a:ext uri="{FF2B5EF4-FFF2-40B4-BE49-F238E27FC236}">
                <a16:creationId xmlns:a16="http://schemas.microsoft.com/office/drawing/2014/main" id="{79EB26D0-B9A9-4ED5-6664-5FF3583123AC}"/>
              </a:ext>
            </a:extLst>
          </p:cNvPr>
          <p:cNvSpPr txBox="1"/>
          <p:nvPr/>
        </p:nvSpPr>
        <p:spPr>
          <a:xfrm>
            <a:off x="11074258" y="3633177"/>
            <a:ext cx="1117742" cy="323165"/>
          </a:xfrm>
          <a:prstGeom prst="rect">
            <a:avLst/>
          </a:prstGeom>
          <a:noFill/>
        </p:spPr>
        <p:txBody>
          <a:bodyPr wrap="none" rtlCol="0">
            <a:spAutoFit/>
          </a:bodyPr>
          <a:lstStyle/>
          <a:p>
            <a:r>
              <a:rPr lang="en-PH" sz="1500" b="1" dirty="0"/>
              <a:t>Audio Ports</a:t>
            </a:r>
          </a:p>
        </p:txBody>
      </p:sp>
    </p:spTree>
    <p:extLst>
      <p:ext uri="{BB962C8B-B14F-4D97-AF65-F5344CB8AC3E}">
        <p14:creationId xmlns:p14="http://schemas.microsoft.com/office/powerpoint/2010/main" val="17513317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Front I/O Connectors</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3" name="Subtitle 5">
            <a:extLst>
              <a:ext uri="{FF2B5EF4-FFF2-40B4-BE49-F238E27FC236}">
                <a16:creationId xmlns:a16="http://schemas.microsoft.com/office/drawing/2014/main" id="{806170C7-2587-766C-E2FB-CF429A3B38C2}"/>
              </a:ext>
            </a:extLst>
          </p:cNvPr>
          <p:cNvSpPr>
            <a:spLocks noGrp="1"/>
          </p:cNvSpPr>
          <p:nvPr>
            <p:ph type="subTitle" idx="1"/>
          </p:nvPr>
        </p:nvSpPr>
        <p:spPr>
          <a:xfrm>
            <a:off x="1524000" y="1395067"/>
            <a:ext cx="9144000" cy="3696478"/>
          </a:xfrm>
        </p:spPr>
        <p:txBody>
          <a:bodyPr/>
          <a:lstStyle/>
          <a:p>
            <a:pPr marL="342900" indent="-342900" algn="l">
              <a:lnSpc>
                <a:spcPct val="150000"/>
              </a:lnSpc>
              <a:buFont typeface="Wingdings" panose="05000000000000000000" pitchFamily="2" charset="2"/>
              <a:buChar char="q"/>
            </a:pPr>
            <a:r>
              <a:rPr lang="en-PH" dirty="0"/>
              <a:t>This is where you connect the power switch, LED power indicator, reset switch, and the HDD LED cables. The front audio port and front USB are also connected here. These connections are usually located at the bottom part of the motherboard.</a:t>
            </a:r>
          </a:p>
          <a:p>
            <a:pPr marL="342900" indent="-342900" algn="l">
              <a:lnSpc>
                <a:spcPct val="150000"/>
              </a:lnSpc>
              <a:buFont typeface="Wingdings" panose="05000000000000000000" pitchFamily="2" charset="2"/>
              <a:buChar char="q"/>
            </a:pPr>
            <a:endParaRPr lang="en-US" dirty="0"/>
          </a:p>
        </p:txBody>
      </p:sp>
    </p:spTree>
    <p:extLst>
      <p:ext uri="{BB962C8B-B14F-4D97-AF65-F5344CB8AC3E}">
        <p14:creationId xmlns:p14="http://schemas.microsoft.com/office/powerpoint/2010/main" val="37797283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2C84C0-D3AD-E7EA-4F39-5E2125D0BA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182880"/>
            <a:ext cx="6032335" cy="6032335"/>
          </a:xfrm>
          <a:prstGeom prst="rect">
            <a:avLst/>
          </a:prstGeom>
        </p:spPr>
      </p:pic>
      <p:sp>
        <p:nvSpPr>
          <p:cNvPr id="3" name="TextBox 2">
            <a:extLst>
              <a:ext uri="{FF2B5EF4-FFF2-40B4-BE49-F238E27FC236}">
                <a16:creationId xmlns:a16="http://schemas.microsoft.com/office/drawing/2014/main" id="{FEA55BFB-EFFC-7183-C2E1-B13119A63013}"/>
              </a:ext>
            </a:extLst>
          </p:cNvPr>
          <p:cNvSpPr txBox="1"/>
          <p:nvPr/>
        </p:nvSpPr>
        <p:spPr>
          <a:xfrm>
            <a:off x="5380831" y="6438075"/>
            <a:ext cx="2216107" cy="369332"/>
          </a:xfrm>
          <a:prstGeom prst="rect">
            <a:avLst/>
          </a:prstGeom>
          <a:noFill/>
        </p:spPr>
        <p:txBody>
          <a:bodyPr wrap="square" rtlCol="0">
            <a:spAutoFit/>
          </a:bodyPr>
          <a:lstStyle/>
          <a:p>
            <a:r>
              <a:rPr lang="en-PH" b="1" dirty="0"/>
              <a:t>Front I/O Connectors</a:t>
            </a:r>
          </a:p>
        </p:txBody>
      </p:sp>
      <p:cxnSp>
        <p:nvCxnSpPr>
          <p:cNvPr id="25" name="Straight Connector 24">
            <a:extLst>
              <a:ext uri="{FF2B5EF4-FFF2-40B4-BE49-F238E27FC236}">
                <a16:creationId xmlns:a16="http://schemas.microsoft.com/office/drawing/2014/main" id="{31942D76-064E-8668-7B76-F0B9A02675B6}"/>
              </a:ext>
            </a:extLst>
          </p:cNvPr>
          <p:cNvCxnSpPr>
            <a:cxnSpLocks/>
          </p:cNvCxnSpPr>
          <p:nvPr/>
        </p:nvCxnSpPr>
        <p:spPr>
          <a:xfrm flipH="1">
            <a:off x="4802264" y="6326645"/>
            <a:ext cx="3387725" cy="14135"/>
          </a:xfrm>
          <a:prstGeom prst="line">
            <a:avLst/>
          </a:prstGeom>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5E8BD70B-7193-86F3-623C-9AB7F9A97035}"/>
              </a:ext>
            </a:extLst>
          </p:cNvPr>
          <p:cNvCxnSpPr>
            <a:cxnSpLocks/>
          </p:cNvCxnSpPr>
          <p:nvPr/>
        </p:nvCxnSpPr>
        <p:spPr>
          <a:xfrm flipV="1">
            <a:off x="4802264" y="6101265"/>
            <a:ext cx="0" cy="239515"/>
          </a:xfrm>
          <a:prstGeom prst="line">
            <a:avLst/>
          </a:prstGeom>
        </p:spPr>
        <p:style>
          <a:lnRef idx="3">
            <a:schemeClr val="dk1"/>
          </a:lnRef>
          <a:fillRef idx="0">
            <a:schemeClr val="dk1"/>
          </a:fillRef>
          <a:effectRef idx="2">
            <a:schemeClr val="dk1"/>
          </a:effectRef>
          <a:fontRef idx="minor">
            <a:schemeClr val="tx1"/>
          </a:fontRef>
        </p:style>
      </p:cxnSp>
      <p:cxnSp>
        <p:nvCxnSpPr>
          <p:cNvPr id="32" name="Straight Connector 31">
            <a:extLst>
              <a:ext uri="{FF2B5EF4-FFF2-40B4-BE49-F238E27FC236}">
                <a16:creationId xmlns:a16="http://schemas.microsoft.com/office/drawing/2014/main" id="{6F254B15-4EBB-B5A4-8A3C-E008904A6523}"/>
              </a:ext>
            </a:extLst>
          </p:cNvPr>
          <p:cNvCxnSpPr>
            <a:cxnSpLocks/>
          </p:cNvCxnSpPr>
          <p:nvPr/>
        </p:nvCxnSpPr>
        <p:spPr>
          <a:xfrm>
            <a:off x="6488885" y="6340780"/>
            <a:ext cx="0" cy="111430"/>
          </a:xfrm>
          <a:prstGeom prst="line">
            <a:avLst/>
          </a:prstGeom>
        </p:spPr>
        <p:style>
          <a:lnRef idx="3">
            <a:schemeClr val="dk1"/>
          </a:lnRef>
          <a:fillRef idx="0">
            <a:schemeClr val="dk1"/>
          </a:fillRef>
          <a:effectRef idx="2">
            <a:schemeClr val="dk1"/>
          </a:effectRef>
          <a:fontRef idx="minor">
            <a:schemeClr val="tx1"/>
          </a:fontRef>
        </p:style>
      </p:cxnSp>
      <p:cxnSp>
        <p:nvCxnSpPr>
          <p:cNvPr id="35" name="Straight Connector 34">
            <a:extLst>
              <a:ext uri="{FF2B5EF4-FFF2-40B4-BE49-F238E27FC236}">
                <a16:creationId xmlns:a16="http://schemas.microsoft.com/office/drawing/2014/main" id="{DB98B507-AA28-640F-44F6-C2EB8F1CA907}"/>
              </a:ext>
            </a:extLst>
          </p:cNvPr>
          <p:cNvCxnSpPr>
            <a:cxnSpLocks/>
          </p:cNvCxnSpPr>
          <p:nvPr/>
        </p:nvCxnSpPr>
        <p:spPr>
          <a:xfrm flipV="1">
            <a:off x="5056264" y="6101265"/>
            <a:ext cx="0" cy="239515"/>
          </a:xfrm>
          <a:prstGeom prst="line">
            <a:avLst/>
          </a:prstGeom>
        </p:spPr>
        <p:style>
          <a:lnRef idx="3">
            <a:schemeClr val="dk1"/>
          </a:lnRef>
          <a:fillRef idx="0">
            <a:schemeClr val="dk1"/>
          </a:fillRef>
          <a:effectRef idx="2">
            <a:schemeClr val="dk1"/>
          </a:effectRef>
          <a:fontRef idx="minor">
            <a:schemeClr val="tx1"/>
          </a:fontRef>
        </p:style>
      </p:cxnSp>
      <p:cxnSp>
        <p:nvCxnSpPr>
          <p:cNvPr id="36" name="Straight Connector 35">
            <a:extLst>
              <a:ext uri="{FF2B5EF4-FFF2-40B4-BE49-F238E27FC236}">
                <a16:creationId xmlns:a16="http://schemas.microsoft.com/office/drawing/2014/main" id="{8182F8EB-3CCC-B99A-946F-F85BFD39672D}"/>
              </a:ext>
            </a:extLst>
          </p:cNvPr>
          <p:cNvCxnSpPr>
            <a:cxnSpLocks/>
          </p:cNvCxnSpPr>
          <p:nvPr/>
        </p:nvCxnSpPr>
        <p:spPr>
          <a:xfrm flipV="1">
            <a:off x="5697614" y="6087130"/>
            <a:ext cx="0" cy="253650"/>
          </a:xfrm>
          <a:prstGeom prst="line">
            <a:avLst/>
          </a:prstGeom>
        </p:spPr>
        <p:style>
          <a:lnRef idx="3">
            <a:schemeClr val="dk1"/>
          </a:lnRef>
          <a:fillRef idx="0">
            <a:schemeClr val="dk1"/>
          </a:fillRef>
          <a:effectRef idx="2">
            <a:schemeClr val="dk1"/>
          </a:effectRef>
          <a:fontRef idx="minor">
            <a:schemeClr val="tx1"/>
          </a:fontRef>
        </p:style>
      </p:cxnSp>
      <p:cxnSp>
        <p:nvCxnSpPr>
          <p:cNvPr id="37" name="Straight Connector 36">
            <a:extLst>
              <a:ext uri="{FF2B5EF4-FFF2-40B4-BE49-F238E27FC236}">
                <a16:creationId xmlns:a16="http://schemas.microsoft.com/office/drawing/2014/main" id="{5EC5D6FC-CD5F-7B14-30E0-483AAEFC4C93}"/>
              </a:ext>
            </a:extLst>
          </p:cNvPr>
          <p:cNvCxnSpPr>
            <a:cxnSpLocks/>
          </p:cNvCxnSpPr>
          <p:nvPr/>
        </p:nvCxnSpPr>
        <p:spPr>
          <a:xfrm flipV="1">
            <a:off x="6008764" y="6079345"/>
            <a:ext cx="0" cy="261435"/>
          </a:xfrm>
          <a:prstGeom prst="line">
            <a:avLst/>
          </a:prstGeom>
        </p:spPr>
        <p:style>
          <a:lnRef idx="3">
            <a:schemeClr val="dk1"/>
          </a:lnRef>
          <a:fillRef idx="0">
            <a:schemeClr val="dk1"/>
          </a:fillRef>
          <a:effectRef idx="2">
            <a:schemeClr val="dk1"/>
          </a:effectRef>
          <a:fontRef idx="minor">
            <a:schemeClr val="tx1"/>
          </a:fontRef>
        </p:style>
      </p:cxnSp>
      <p:cxnSp>
        <p:nvCxnSpPr>
          <p:cNvPr id="38" name="Straight Connector 37">
            <a:extLst>
              <a:ext uri="{FF2B5EF4-FFF2-40B4-BE49-F238E27FC236}">
                <a16:creationId xmlns:a16="http://schemas.microsoft.com/office/drawing/2014/main" id="{1544C63B-2662-E7AD-27DE-F47F38E46F81}"/>
              </a:ext>
            </a:extLst>
          </p:cNvPr>
          <p:cNvCxnSpPr>
            <a:cxnSpLocks/>
          </p:cNvCxnSpPr>
          <p:nvPr/>
        </p:nvCxnSpPr>
        <p:spPr>
          <a:xfrm flipV="1">
            <a:off x="6993014" y="6079345"/>
            <a:ext cx="0" cy="247300"/>
          </a:xfrm>
          <a:prstGeom prst="line">
            <a:avLst/>
          </a:prstGeom>
        </p:spPr>
        <p:style>
          <a:lnRef idx="3">
            <a:schemeClr val="dk1"/>
          </a:lnRef>
          <a:fillRef idx="0">
            <a:schemeClr val="dk1"/>
          </a:fillRef>
          <a:effectRef idx="2">
            <a:schemeClr val="dk1"/>
          </a:effectRef>
          <a:fontRef idx="minor">
            <a:schemeClr val="tx1"/>
          </a:fontRef>
        </p:style>
      </p:cxnSp>
      <p:cxnSp>
        <p:nvCxnSpPr>
          <p:cNvPr id="39" name="Straight Connector 38">
            <a:extLst>
              <a:ext uri="{FF2B5EF4-FFF2-40B4-BE49-F238E27FC236}">
                <a16:creationId xmlns:a16="http://schemas.microsoft.com/office/drawing/2014/main" id="{71C64632-090F-404C-C616-C1C3C94FED0D}"/>
              </a:ext>
            </a:extLst>
          </p:cNvPr>
          <p:cNvCxnSpPr>
            <a:cxnSpLocks/>
          </p:cNvCxnSpPr>
          <p:nvPr/>
        </p:nvCxnSpPr>
        <p:spPr>
          <a:xfrm flipV="1">
            <a:off x="7634364" y="6079345"/>
            <a:ext cx="0" cy="261435"/>
          </a:xfrm>
          <a:prstGeom prst="line">
            <a:avLst/>
          </a:prstGeom>
        </p:spPr>
        <p:style>
          <a:lnRef idx="3">
            <a:schemeClr val="dk1"/>
          </a:lnRef>
          <a:fillRef idx="0">
            <a:schemeClr val="dk1"/>
          </a:fillRef>
          <a:effectRef idx="2">
            <a:schemeClr val="dk1"/>
          </a:effectRef>
          <a:fontRef idx="minor">
            <a:schemeClr val="tx1"/>
          </a:fontRef>
        </p:style>
      </p:cxnSp>
      <p:cxnSp>
        <p:nvCxnSpPr>
          <p:cNvPr id="40" name="Straight Connector 39">
            <a:extLst>
              <a:ext uri="{FF2B5EF4-FFF2-40B4-BE49-F238E27FC236}">
                <a16:creationId xmlns:a16="http://schemas.microsoft.com/office/drawing/2014/main" id="{DFBAA7AF-35E6-BF18-7E22-9BAAD366FF70}"/>
              </a:ext>
            </a:extLst>
          </p:cNvPr>
          <p:cNvCxnSpPr>
            <a:cxnSpLocks/>
          </p:cNvCxnSpPr>
          <p:nvPr/>
        </p:nvCxnSpPr>
        <p:spPr>
          <a:xfrm flipV="1">
            <a:off x="8189989" y="6079345"/>
            <a:ext cx="0" cy="254367"/>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1909830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Storage Interface </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3" name="Subtitle 5">
            <a:extLst>
              <a:ext uri="{FF2B5EF4-FFF2-40B4-BE49-F238E27FC236}">
                <a16:creationId xmlns:a16="http://schemas.microsoft.com/office/drawing/2014/main" id="{806170C7-2587-766C-E2FB-CF429A3B38C2}"/>
              </a:ext>
            </a:extLst>
          </p:cNvPr>
          <p:cNvSpPr>
            <a:spLocks noGrp="1"/>
          </p:cNvSpPr>
          <p:nvPr>
            <p:ph type="subTitle" idx="1"/>
          </p:nvPr>
        </p:nvSpPr>
        <p:spPr>
          <a:xfrm>
            <a:off x="1524000" y="1395067"/>
            <a:ext cx="9144000" cy="3696478"/>
          </a:xfrm>
        </p:spPr>
        <p:txBody>
          <a:bodyPr/>
          <a:lstStyle/>
          <a:p>
            <a:pPr marL="342900" indent="-342900" algn="l">
              <a:lnSpc>
                <a:spcPct val="150000"/>
              </a:lnSpc>
              <a:buFont typeface="Wingdings" panose="05000000000000000000" pitchFamily="2" charset="2"/>
              <a:buChar char="q"/>
            </a:pPr>
            <a:r>
              <a:rPr lang="en-PH" dirty="0"/>
              <a:t>The storage device connectors are where you will connect your storage devices, such as mechanical hard drives and solid-state drives. These storage devices need to be connected to the motherboard for data to be submitted and retrieved.</a:t>
            </a:r>
          </a:p>
          <a:p>
            <a:pPr marL="342900" indent="-342900" algn="l">
              <a:lnSpc>
                <a:spcPct val="150000"/>
              </a:lnSpc>
              <a:buFont typeface="Wingdings" panose="05000000000000000000" pitchFamily="2" charset="2"/>
              <a:buChar char="q"/>
            </a:pPr>
            <a:endParaRPr lang="en-US" dirty="0"/>
          </a:p>
        </p:txBody>
      </p:sp>
    </p:spTree>
    <p:extLst>
      <p:ext uri="{BB962C8B-B14F-4D97-AF65-F5344CB8AC3E}">
        <p14:creationId xmlns:p14="http://schemas.microsoft.com/office/powerpoint/2010/main" val="10960357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2C84C0-D3AD-E7EA-4F39-5E2125D0BA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182880"/>
            <a:ext cx="6032335" cy="6032335"/>
          </a:xfrm>
          <a:prstGeom prst="rect">
            <a:avLst/>
          </a:prstGeom>
        </p:spPr>
      </p:pic>
      <p:sp>
        <p:nvSpPr>
          <p:cNvPr id="3" name="TextBox 2">
            <a:extLst>
              <a:ext uri="{FF2B5EF4-FFF2-40B4-BE49-F238E27FC236}">
                <a16:creationId xmlns:a16="http://schemas.microsoft.com/office/drawing/2014/main" id="{FEA55BFB-EFFC-7183-C2E1-B13119A63013}"/>
              </a:ext>
            </a:extLst>
          </p:cNvPr>
          <p:cNvSpPr txBox="1"/>
          <p:nvPr/>
        </p:nvSpPr>
        <p:spPr>
          <a:xfrm>
            <a:off x="9467933" y="4872956"/>
            <a:ext cx="1765218" cy="369332"/>
          </a:xfrm>
          <a:prstGeom prst="rect">
            <a:avLst/>
          </a:prstGeom>
          <a:noFill/>
        </p:spPr>
        <p:txBody>
          <a:bodyPr wrap="square" rtlCol="0">
            <a:spAutoFit/>
          </a:bodyPr>
          <a:lstStyle/>
          <a:p>
            <a:r>
              <a:rPr lang="en-PH" b="1" dirty="0"/>
              <a:t>SATA Connectors</a:t>
            </a:r>
          </a:p>
        </p:txBody>
      </p:sp>
      <p:cxnSp>
        <p:nvCxnSpPr>
          <p:cNvPr id="25" name="Straight Connector 24">
            <a:extLst>
              <a:ext uri="{FF2B5EF4-FFF2-40B4-BE49-F238E27FC236}">
                <a16:creationId xmlns:a16="http://schemas.microsoft.com/office/drawing/2014/main" id="{31942D76-064E-8668-7B76-F0B9A02675B6}"/>
              </a:ext>
            </a:extLst>
          </p:cNvPr>
          <p:cNvCxnSpPr>
            <a:cxnSpLocks/>
          </p:cNvCxnSpPr>
          <p:nvPr/>
        </p:nvCxnSpPr>
        <p:spPr>
          <a:xfrm flipV="1">
            <a:off x="3505200" y="3517900"/>
            <a:ext cx="0" cy="1193800"/>
          </a:xfrm>
          <a:prstGeom prst="line">
            <a:avLst/>
          </a:prstGeom>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5E8BD70B-7193-86F3-623C-9AB7F9A97035}"/>
              </a:ext>
            </a:extLst>
          </p:cNvPr>
          <p:cNvCxnSpPr>
            <a:cxnSpLocks/>
          </p:cNvCxnSpPr>
          <p:nvPr/>
        </p:nvCxnSpPr>
        <p:spPr>
          <a:xfrm>
            <a:off x="3505200" y="3517900"/>
            <a:ext cx="1416050" cy="0"/>
          </a:xfrm>
          <a:prstGeom prst="line">
            <a:avLst/>
          </a:prstGeom>
        </p:spPr>
        <p:style>
          <a:lnRef idx="3">
            <a:schemeClr val="dk1"/>
          </a:lnRef>
          <a:fillRef idx="0">
            <a:schemeClr val="dk1"/>
          </a:fillRef>
          <a:effectRef idx="2">
            <a:schemeClr val="dk1"/>
          </a:effectRef>
          <a:fontRef idx="minor">
            <a:schemeClr val="tx1"/>
          </a:fontRef>
        </p:style>
      </p:cxnSp>
      <p:cxnSp>
        <p:nvCxnSpPr>
          <p:cNvPr id="35" name="Straight Connector 34">
            <a:extLst>
              <a:ext uri="{FF2B5EF4-FFF2-40B4-BE49-F238E27FC236}">
                <a16:creationId xmlns:a16="http://schemas.microsoft.com/office/drawing/2014/main" id="{DB98B507-AA28-640F-44F6-C2EB8F1CA907}"/>
              </a:ext>
            </a:extLst>
          </p:cNvPr>
          <p:cNvCxnSpPr>
            <a:cxnSpLocks/>
          </p:cNvCxnSpPr>
          <p:nvPr/>
        </p:nvCxnSpPr>
        <p:spPr>
          <a:xfrm>
            <a:off x="3130550" y="4114800"/>
            <a:ext cx="374650" cy="0"/>
          </a:xfrm>
          <a:prstGeom prst="line">
            <a:avLst/>
          </a:prstGeom>
        </p:spPr>
        <p:style>
          <a:lnRef idx="3">
            <a:schemeClr val="dk1"/>
          </a:lnRef>
          <a:fillRef idx="0">
            <a:schemeClr val="dk1"/>
          </a:fillRef>
          <a:effectRef idx="2">
            <a:schemeClr val="dk1"/>
          </a:effectRef>
          <a:fontRef idx="minor">
            <a:schemeClr val="tx1"/>
          </a:fontRef>
        </p:style>
      </p:cxnSp>
      <p:cxnSp>
        <p:nvCxnSpPr>
          <p:cNvPr id="8" name="Straight Connector 7">
            <a:extLst>
              <a:ext uri="{FF2B5EF4-FFF2-40B4-BE49-F238E27FC236}">
                <a16:creationId xmlns:a16="http://schemas.microsoft.com/office/drawing/2014/main" id="{ED453C22-F9BF-0865-C32C-A2A2A5058071}"/>
              </a:ext>
            </a:extLst>
          </p:cNvPr>
          <p:cNvCxnSpPr>
            <a:cxnSpLocks/>
          </p:cNvCxnSpPr>
          <p:nvPr/>
        </p:nvCxnSpPr>
        <p:spPr>
          <a:xfrm>
            <a:off x="3505200" y="4711700"/>
            <a:ext cx="1416050" cy="0"/>
          </a:xfrm>
          <a:prstGeom prst="line">
            <a:avLst/>
          </a:prstGeom>
        </p:spPr>
        <p:style>
          <a:lnRef idx="3">
            <a:schemeClr val="dk1"/>
          </a:lnRef>
          <a:fillRef idx="0">
            <a:schemeClr val="dk1"/>
          </a:fillRef>
          <a:effectRef idx="2">
            <a:schemeClr val="dk1"/>
          </a:effectRef>
          <a:fontRef idx="minor">
            <a:schemeClr val="tx1"/>
          </a:fontRef>
        </p:style>
      </p:cxnSp>
      <p:cxnSp>
        <p:nvCxnSpPr>
          <p:cNvPr id="14" name="Straight Connector 13">
            <a:extLst>
              <a:ext uri="{FF2B5EF4-FFF2-40B4-BE49-F238E27FC236}">
                <a16:creationId xmlns:a16="http://schemas.microsoft.com/office/drawing/2014/main" id="{FA2FA51C-3FEE-1E5D-DC55-D28C9BA116D4}"/>
              </a:ext>
            </a:extLst>
          </p:cNvPr>
          <p:cNvCxnSpPr>
            <a:cxnSpLocks/>
          </p:cNvCxnSpPr>
          <p:nvPr/>
        </p:nvCxnSpPr>
        <p:spPr>
          <a:xfrm flipV="1">
            <a:off x="9290050" y="4799247"/>
            <a:ext cx="0" cy="793750"/>
          </a:xfrm>
          <a:prstGeom prst="line">
            <a:avLst/>
          </a:prstGeom>
        </p:spPr>
        <p:style>
          <a:lnRef idx="3">
            <a:schemeClr val="dk1"/>
          </a:lnRef>
          <a:fillRef idx="0">
            <a:schemeClr val="dk1"/>
          </a:fillRef>
          <a:effectRef idx="2">
            <a:schemeClr val="dk1"/>
          </a:effectRef>
          <a:fontRef idx="minor">
            <a:schemeClr val="tx1"/>
          </a:fontRef>
        </p:style>
      </p:cxnSp>
      <p:cxnSp>
        <p:nvCxnSpPr>
          <p:cNvPr id="15" name="Straight Connector 14">
            <a:extLst>
              <a:ext uri="{FF2B5EF4-FFF2-40B4-BE49-F238E27FC236}">
                <a16:creationId xmlns:a16="http://schemas.microsoft.com/office/drawing/2014/main" id="{2915A4D5-EA6D-1EFD-786C-B8E9D219BD8D}"/>
              </a:ext>
            </a:extLst>
          </p:cNvPr>
          <p:cNvCxnSpPr>
            <a:cxnSpLocks/>
          </p:cNvCxnSpPr>
          <p:nvPr/>
        </p:nvCxnSpPr>
        <p:spPr>
          <a:xfrm>
            <a:off x="8578850" y="4799247"/>
            <a:ext cx="711200" cy="0"/>
          </a:xfrm>
          <a:prstGeom prst="line">
            <a:avLst/>
          </a:prstGeom>
        </p:spPr>
        <p:style>
          <a:lnRef idx="3">
            <a:schemeClr val="dk1"/>
          </a:lnRef>
          <a:fillRef idx="0">
            <a:schemeClr val="dk1"/>
          </a:fillRef>
          <a:effectRef idx="2">
            <a:schemeClr val="dk1"/>
          </a:effectRef>
          <a:fontRef idx="minor">
            <a:schemeClr val="tx1"/>
          </a:fontRef>
        </p:style>
      </p:cxnSp>
      <p:cxnSp>
        <p:nvCxnSpPr>
          <p:cNvPr id="16" name="Straight Connector 15">
            <a:extLst>
              <a:ext uri="{FF2B5EF4-FFF2-40B4-BE49-F238E27FC236}">
                <a16:creationId xmlns:a16="http://schemas.microsoft.com/office/drawing/2014/main" id="{39F97E50-67F8-2CCF-FE95-23F1EBB4CF1C}"/>
              </a:ext>
            </a:extLst>
          </p:cNvPr>
          <p:cNvCxnSpPr>
            <a:cxnSpLocks/>
          </p:cNvCxnSpPr>
          <p:nvPr/>
        </p:nvCxnSpPr>
        <p:spPr>
          <a:xfrm>
            <a:off x="9290050" y="5183422"/>
            <a:ext cx="184150" cy="0"/>
          </a:xfrm>
          <a:prstGeom prst="line">
            <a:avLst/>
          </a:prstGeom>
        </p:spPr>
        <p:style>
          <a:lnRef idx="3">
            <a:schemeClr val="dk1"/>
          </a:lnRef>
          <a:fillRef idx="0">
            <a:schemeClr val="dk1"/>
          </a:fillRef>
          <a:effectRef idx="2">
            <a:schemeClr val="dk1"/>
          </a:effectRef>
          <a:fontRef idx="minor">
            <a:schemeClr val="tx1"/>
          </a:fontRef>
        </p:style>
      </p:cxnSp>
      <p:cxnSp>
        <p:nvCxnSpPr>
          <p:cNvPr id="17" name="Straight Connector 16">
            <a:extLst>
              <a:ext uri="{FF2B5EF4-FFF2-40B4-BE49-F238E27FC236}">
                <a16:creationId xmlns:a16="http://schemas.microsoft.com/office/drawing/2014/main" id="{80259074-0FB3-A45F-6F4A-055D87D58EC5}"/>
              </a:ext>
            </a:extLst>
          </p:cNvPr>
          <p:cNvCxnSpPr>
            <a:cxnSpLocks/>
          </p:cNvCxnSpPr>
          <p:nvPr/>
        </p:nvCxnSpPr>
        <p:spPr>
          <a:xfrm>
            <a:off x="8578850" y="5592997"/>
            <a:ext cx="711200" cy="0"/>
          </a:xfrm>
          <a:prstGeom prst="line">
            <a:avLst/>
          </a:prstGeom>
        </p:spPr>
        <p:style>
          <a:lnRef idx="3">
            <a:schemeClr val="dk1"/>
          </a:lnRef>
          <a:fillRef idx="0">
            <a:schemeClr val="dk1"/>
          </a:fillRef>
          <a:effectRef idx="2">
            <a:schemeClr val="dk1"/>
          </a:effectRef>
          <a:fontRef idx="minor">
            <a:schemeClr val="tx1"/>
          </a:fontRef>
        </p:style>
      </p:cxnSp>
      <p:sp>
        <p:nvSpPr>
          <p:cNvPr id="22" name="TextBox 21">
            <a:extLst>
              <a:ext uri="{FF2B5EF4-FFF2-40B4-BE49-F238E27FC236}">
                <a16:creationId xmlns:a16="http://schemas.microsoft.com/office/drawing/2014/main" id="{655E06DF-F471-FC74-E46E-BC2AEF8CE69B}"/>
              </a:ext>
            </a:extLst>
          </p:cNvPr>
          <p:cNvSpPr txBox="1"/>
          <p:nvPr/>
        </p:nvSpPr>
        <p:spPr>
          <a:xfrm>
            <a:off x="1289254" y="3930134"/>
            <a:ext cx="1765218" cy="369332"/>
          </a:xfrm>
          <a:prstGeom prst="rect">
            <a:avLst/>
          </a:prstGeom>
          <a:noFill/>
        </p:spPr>
        <p:txBody>
          <a:bodyPr wrap="square" rtlCol="0">
            <a:spAutoFit/>
          </a:bodyPr>
          <a:lstStyle/>
          <a:p>
            <a:r>
              <a:rPr lang="en-PH" b="1" dirty="0"/>
              <a:t>M.2 Slots</a:t>
            </a:r>
          </a:p>
        </p:txBody>
      </p:sp>
    </p:spTree>
    <p:extLst>
      <p:ext uri="{BB962C8B-B14F-4D97-AF65-F5344CB8AC3E}">
        <p14:creationId xmlns:p14="http://schemas.microsoft.com/office/powerpoint/2010/main" val="3131422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Screw Holes</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3" name="Subtitle 5">
            <a:extLst>
              <a:ext uri="{FF2B5EF4-FFF2-40B4-BE49-F238E27FC236}">
                <a16:creationId xmlns:a16="http://schemas.microsoft.com/office/drawing/2014/main" id="{806170C7-2587-766C-E2FB-CF429A3B38C2}"/>
              </a:ext>
            </a:extLst>
          </p:cNvPr>
          <p:cNvSpPr>
            <a:spLocks noGrp="1"/>
          </p:cNvSpPr>
          <p:nvPr>
            <p:ph type="subTitle" idx="1"/>
          </p:nvPr>
        </p:nvSpPr>
        <p:spPr>
          <a:xfrm>
            <a:off x="1524000" y="1395067"/>
            <a:ext cx="9144000" cy="3696478"/>
          </a:xfrm>
        </p:spPr>
        <p:txBody>
          <a:bodyPr/>
          <a:lstStyle/>
          <a:p>
            <a:pPr marL="342900" indent="-342900" algn="l">
              <a:lnSpc>
                <a:spcPct val="150000"/>
              </a:lnSpc>
              <a:buFont typeface="Wingdings" panose="05000000000000000000" pitchFamily="2" charset="2"/>
              <a:buChar char="q"/>
            </a:pPr>
            <a:r>
              <a:rPr lang="en-US" dirty="0"/>
              <a:t>Holes used to mount the motherboard to a computer case.</a:t>
            </a:r>
          </a:p>
        </p:txBody>
      </p:sp>
    </p:spTree>
    <p:extLst>
      <p:ext uri="{BB962C8B-B14F-4D97-AF65-F5344CB8AC3E}">
        <p14:creationId xmlns:p14="http://schemas.microsoft.com/office/powerpoint/2010/main" val="27255984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82C84C0-D3AD-E7EA-4F39-5E2125D0BA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3079832" y="182880"/>
            <a:ext cx="6032335" cy="6032335"/>
          </a:xfrm>
          <a:prstGeom prst="rect">
            <a:avLst/>
          </a:prstGeom>
        </p:spPr>
      </p:pic>
      <p:sp>
        <p:nvSpPr>
          <p:cNvPr id="3" name="TextBox 2">
            <a:extLst>
              <a:ext uri="{FF2B5EF4-FFF2-40B4-BE49-F238E27FC236}">
                <a16:creationId xmlns:a16="http://schemas.microsoft.com/office/drawing/2014/main" id="{FEA55BFB-EFFC-7183-C2E1-B13119A63013}"/>
              </a:ext>
            </a:extLst>
          </p:cNvPr>
          <p:cNvSpPr txBox="1"/>
          <p:nvPr/>
        </p:nvSpPr>
        <p:spPr>
          <a:xfrm>
            <a:off x="9378950" y="5631934"/>
            <a:ext cx="1278890" cy="369332"/>
          </a:xfrm>
          <a:prstGeom prst="rect">
            <a:avLst/>
          </a:prstGeom>
          <a:noFill/>
        </p:spPr>
        <p:txBody>
          <a:bodyPr wrap="square" rtlCol="0">
            <a:spAutoFit/>
          </a:bodyPr>
          <a:lstStyle/>
          <a:p>
            <a:r>
              <a:rPr lang="en-PH" b="1" dirty="0"/>
              <a:t>Screw Hole</a:t>
            </a:r>
          </a:p>
        </p:txBody>
      </p:sp>
      <p:cxnSp>
        <p:nvCxnSpPr>
          <p:cNvPr id="27" name="Straight Connector 26">
            <a:extLst>
              <a:ext uri="{FF2B5EF4-FFF2-40B4-BE49-F238E27FC236}">
                <a16:creationId xmlns:a16="http://schemas.microsoft.com/office/drawing/2014/main" id="{5E8BD70B-7193-86F3-623C-9AB7F9A97035}"/>
              </a:ext>
            </a:extLst>
          </p:cNvPr>
          <p:cNvCxnSpPr>
            <a:cxnSpLocks/>
          </p:cNvCxnSpPr>
          <p:nvPr/>
        </p:nvCxnSpPr>
        <p:spPr>
          <a:xfrm>
            <a:off x="3079831" y="3478661"/>
            <a:ext cx="965078" cy="0"/>
          </a:xfrm>
          <a:prstGeom prst="line">
            <a:avLst/>
          </a:prstGeom>
        </p:spPr>
        <p:style>
          <a:lnRef idx="3">
            <a:schemeClr val="dk1"/>
          </a:lnRef>
          <a:fillRef idx="0">
            <a:schemeClr val="dk1"/>
          </a:fillRef>
          <a:effectRef idx="2">
            <a:schemeClr val="dk1"/>
          </a:effectRef>
          <a:fontRef idx="minor">
            <a:schemeClr val="tx1"/>
          </a:fontRef>
        </p:style>
      </p:cxnSp>
      <p:cxnSp>
        <p:nvCxnSpPr>
          <p:cNvPr id="4" name="Straight Connector 3">
            <a:extLst>
              <a:ext uri="{FF2B5EF4-FFF2-40B4-BE49-F238E27FC236}">
                <a16:creationId xmlns:a16="http://schemas.microsoft.com/office/drawing/2014/main" id="{57A24F7E-AC8F-8C41-D9BE-79197082C81D}"/>
              </a:ext>
            </a:extLst>
          </p:cNvPr>
          <p:cNvCxnSpPr>
            <a:cxnSpLocks/>
          </p:cNvCxnSpPr>
          <p:nvPr/>
        </p:nvCxnSpPr>
        <p:spPr>
          <a:xfrm>
            <a:off x="3079831" y="5861050"/>
            <a:ext cx="965078" cy="0"/>
          </a:xfrm>
          <a:prstGeom prst="line">
            <a:avLst/>
          </a:prstGeom>
        </p:spPr>
        <p:style>
          <a:lnRef idx="3">
            <a:schemeClr val="dk1"/>
          </a:lnRef>
          <a:fillRef idx="0">
            <a:schemeClr val="dk1"/>
          </a:fillRef>
          <a:effectRef idx="2">
            <a:schemeClr val="dk1"/>
          </a:effectRef>
          <a:fontRef idx="minor">
            <a:schemeClr val="tx1"/>
          </a:fontRef>
        </p:style>
      </p:cxnSp>
      <p:cxnSp>
        <p:nvCxnSpPr>
          <p:cNvPr id="6" name="Straight Connector 5">
            <a:extLst>
              <a:ext uri="{FF2B5EF4-FFF2-40B4-BE49-F238E27FC236}">
                <a16:creationId xmlns:a16="http://schemas.microsoft.com/office/drawing/2014/main" id="{30CDAC35-2627-73AF-B108-E2034525869F}"/>
              </a:ext>
            </a:extLst>
          </p:cNvPr>
          <p:cNvCxnSpPr>
            <a:cxnSpLocks/>
          </p:cNvCxnSpPr>
          <p:nvPr/>
        </p:nvCxnSpPr>
        <p:spPr>
          <a:xfrm>
            <a:off x="8413872" y="5816600"/>
            <a:ext cx="965078" cy="0"/>
          </a:xfrm>
          <a:prstGeom prst="line">
            <a:avLst/>
          </a:prstGeom>
        </p:spPr>
        <p:style>
          <a:lnRef idx="3">
            <a:schemeClr val="dk1"/>
          </a:lnRef>
          <a:fillRef idx="0">
            <a:schemeClr val="dk1"/>
          </a:fillRef>
          <a:effectRef idx="2">
            <a:schemeClr val="dk1"/>
          </a:effectRef>
          <a:fontRef idx="minor">
            <a:schemeClr val="tx1"/>
          </a:fontRef>
        </p:style>
      </p:cxnSp>
      <p:sp>
        <p:nvSpPr>
          <p:cNvPr id="7" name="TextBox 6">
            <a:extLst>
              <a:ext uri="{FF2B5EF4-FFF2-40B4-BE49-F238E27FC236}">
                <a16:creationId xmlns:a16="http://schemas.microsoft.com/office/drawing/2014/main" id="{53AE117C-84F7-8FB4-DAF2-E262BF5065E4}"/>
              </a:ext>
            </a:extLst>
          </p:cNvPr>
          <p:cNvSpPr txBox="1"/>
          <p:nvPr/>
        </p:nvSpPr>
        <p:spPr>
          <a:xfrm>
            <a:off x="9328150" y="3301484"/>
            <a:ext cx="1278890" cy="369332"/>
          </a:xfrm>
          <a:prstGeom prst="rect">
            <a:avLst/>
          </a:prstGeom>
          <a:noFill/>
        </p:spPr>
        <p:txBody>
          <a:bodyPr wrap="square" rtlCol="0">
            <a:spAutoFit/>
          </a:bodyPr>
          <a:lstStyle/>
          <a:p>
            <a:r>
              <a:rPr lang="en-PH" b="1" dirty="0"/>
              <a:t>Screw Hole</a:t>
            </a:r>
          </a:p>
        </p:txBody>
      </p:sp>
      <p:cxnSp>
        <p:nvCxnSpPr>
          <p:cNvPr id="9" name="Straight Connector 8">
            <a:extLst>
              <a:ext uri="{FF2B5EF4-FFF2-40B4-BE49-F238E27FC236}">
                <a16:creationId xmlns:a16="http://schemas.microsoft.com/office/drawing/2014/main" id="{AE13D9DC-D4D7-DF46-15A5-38B01FCB927D}"/>
              </a:ext>
            </a:extLst>
          </p:cNvPr>
          <p:cNvCxnSpPr>
            <a:cxnSpLocks/>
          </p:cNvCxnSpPr>
          <p:nvPr/>
        </p:nvCxnSpPr>
        <p:spPr>
          <a:xfrm>
            <a:off x="8363072" y="3486150"/>
            <a:ext cx="965078" cy="0"/>
          </a:xfrm>
          <a:prstGeom prst="line">
            <a:avLst/>
          </a:prstGeom>
        </p:spPr>
        <p:style>
          <a:lnRef idx="3">
            <a:schemeClr val="dk1"/>
          </a:lnRef>
          <a:fillRef idx="0">
            <a:schemeClr val="dk1"/>
          </a:fillRef>
          <a:effectRef idx="2">
            <a:schemeClr val="dk1"/>
          </a:effectRef>
          <a:fontRef idx="minor">
            <a:schemeClr val="tx1"/>
          </a:fontRef>
        </p:style>
      </p:cxnSp>
      <p:sp>
        <p:nvSpPr>
          <p:cNvPr id="10" name="TextBox 9">
            <a:extLst>
              <a:ext uri="{FF2B5EF4-FFF2-40B4-BE49-F238E27FC236}">
                <a16:creationId xmlns:a16="http://schemas.microsoft.com/office/drawing/2014/main" id="{72B30AA9-C12A-9933-970B-FA12D00B3B51}"/>
              </a:ext>
            </a:extLst>
          </p:cNvPr>
          <p:cNvSpPr txBox="1"/>
          <p:nvPr/>
        </p:nvSpPr>
        <p:spPr>
          <a:xfrm>
            <a:off x="9254671" y="75684"/>
            <a:ext cx="1278890" cy="369332"/>
          </a:xfrm>
          <a:prstGeom prst="rect">
            <a:avLst/>
          </a:prstGeom>
          <a:noFill/>
        </p:spPr>
        <p:txBody>
          <a:bodyPr wrap="square" rtlCol="0">
            <a:spAutoFit/>
          </a:bodyPr>
          <a:lstStyle/>
          <a:p>
            <a:r>
              <a:rPr lang="en-PH" b="1" dirty="0"/>
              <a:t>Screw Hole</a:t>
            </a:r>
          </a:p>
        </p:txBody>
      </p:sp>
      <p:cxnSp>
        <p:nvCxnSpPr>
          <p:cNvPr id="11" name="Straight Connector 10">
            <a:extLst>
              <a:ext uri="{FF2B5EF4-FFF2-40B4-BE49-F238E27FC236}">
                <a16:creationId xmlns:a16="http://schemas.microsoft.com/office/drawing/2014/main" id="{D316D455-F905-1598-141A-E18DF596866A}"/>
              </a:ext>
            </a:extLst>
          </p:cNvPr>
          <p:cNvCxnSpPr>
            <a:cxnSpLocks/>
          </p:cNvCxnSpPr>
          <p:nvPr/>
        </p:nvCxnSpPr>
        <p:spPr>
          <a:xfrm>
            <a:off x="4508580" y="260350"/>
            <a:ext cx="4711620" cy="0"/>
          </a:xfrm>
          <a:prstGeom prst="line">
            <a:avLst/>
          </a:prstGeom>
        </p:spPr>
        <p:style>
          <a:lnRef idx="3">
            <a:schemeClr val="dk1"/>
          </a:lnRef>
          <a:fillRef idx="0">
            <a:schemeClr val="dk1"/>
          </a:fillRef>
          <a:effectRef idx="2">
            <a:schemeClr val="dk1"/>
          </a:effectRef>
          <a:fontRef idx="minor">
            <a:schemeClr val="tx1"/>
          </a:fontRef>
        </p:style>
      </p:cxnSp>
      <p:cxnSp>
        <p:nvCxnSpPr>
          <p:cNvPr id="13" name="Straight Connector 12">
            <a:extLst>
              <a:ext uri="{FF2B5EF4-FFF2-40B4-BE49-F238E27FC236}">
                <a16:creationId xmlns:a16="http://schemas.microsoft.com/office/drawing/2014/main" id="{03648D94-0B78-E01D-76D6-BAD2F6E424E2}"/>
              </a:ext>
            </a:extLst>
          </p:cNvPr>
          <p:cNvCxnSpPr>
            <a:cxnSpLocks/>
          </p:cNvCxnSpPr>
          <p:nvPr/>
        </p:nvCxnSpPr>
        <p:spPr>
          <a:xfrm flipV="1">
            <a:off x="4508580" y="260350"/>
            <a:ext cx="0" cy="241300"/>
          </a:xfrm>
          <a:prstGeom prst="line">
            <a:avLst/>
          </a:prstGeom>
        </p:spPr>
        <p:style>
          <a:lnRef idx="3">
            <a:schemeClr val="dk1"/>
          </a:lnRef>
          <a:fillRef idx="0">
            <a:schemeClr val="dk1"/>
          </a:fillRef>
          <a:effectRef idx="2">
            <a:schemeClr val="dk1"/>
          </a:effectRef>
          <a:fontRef idx="minor">
            <a:schemeClr val="tx1"/>
          </a:fontRef>
        </p:style>
      </p:cxnSp>
      <p:cxnSp>
        <p:nvCxnSpPr>
          <p:cNvPr id="20" name="Straight Connector 19">
            <a:extLst>
              <a:ext uri="{FF2B5EF4-FFF2-40B4-BE49-F238E27FC236}">
                <a16:creationId xmlns:a16="http://schemas.microsoft.com/office/drawing/2014/main" id="{6B22D9C2-0D2E-371A-8DB3-FA0097363E6D}"/>
              </a:ext>
            </a:extLst>
          </p:cNvPr>
          <p:cNvCxnSpPr>
            <a:cxnSpLocks/>
          </p:cNvCxnSpPr>
          <p:nvPr/>
        </p:nvCxnSpPr>
        <p:spPr>
          <a:xfrm flipV="1">
            <a:off x="5314950" y="1619250"/>
            <a:ext cx="0" cy="603250"/>
          </a:xfrm>
          <a:prstGeom prst="line">
            <a:avLst/>
          </a:prstGeom>
        </p:spPr>
        <p:style>
          <a:lnRef idx="3">
            <a:schemeClr val="dk1"/>
          </a:lnRef>
          <a:fillRef idx="0">
            <a:schemeClr val="dk1"/>
          </a:fillRef>
          <a:effectRef idx="2">
            <a:schemeClr val="dk1"/>
          </a:effectRef>
          <a:fontRef idx="minor">
            <a:schemeClr val="tx1"/>
          </a:fontRef>
        </p:style>
      </p:cxnSp>
      <p:cxnSp>
        <p:nvCxnSpPr>
          <p:cNvPr id="23" name="Straight Connector 22">
            <a:extLst>
              <a:ext uri="{FF2B5EF4-FFF2-40B4-BE49-F238E27FC236}">
                <a16:creationId xmlns:a16="http://schemas.microsoft.com/office/drawing/2014/main" id="{562FB78A-212D-1051-50C5-BBEB73003B18}"/>
              </a:ext>
            </a:extLst>
          </p:cNvPr>
          <p:cNvCxnSpPr>
            <a:cxnSpLocks/>
          </p:cNvCxnSpPr>
          <p:nvPr/>
        </p:nvCxnSpPr>
        <p:spPr>
          <a:xfrm flipV="1">
            <a:off x="6985080" y="260350"/>
            <a:ext cx="0" cy="241300"/>
          </a:xfrm>
          <a:prstGeom prst="line">
            <a:avLst/>
          </a:prstGeom>
        </p:spPr>
        <p:style>
          <a:lnRef idx="3">
            <a:schemeClr val="dk1"/>
          </a:lnRef>
          <a:fillRef idx="0">
            <a:schemeClr val="dk1"/>
          </a:fillRef>
          <a:effectRef idx="2">
            <a:schemeClr val="dk1"/>
          </a:effectRef>
          <a:fontRef idx="minor">
            <a:schemeClr val="tx1"/>
          </a:fontRef>
        </p:style>
      </p:cxnSp>
      <p:cxnSp>
        <p:nvCxnSpPr>
          <p:cNvPr id="31" name="Straight Connector 30">
            <a:extLst>
              <a:ext uri="{FF2B5EF4-FFF2-40B4-BE49-F238E27FC236}">
                <a16:creationId xmlns:a16="http://schemas.microsoft.com/office/drawing/2014/main" id="{13661D44-E16D-593B-A180-265D7419EB5E}"/>
              </a:ext>
            </a:extLst>
          </p:cNvPr>
          <p:cNvCxnSpPr>
            <a:cxnSpLocks/>
          </p:cNvCxnSpPr>
          <p:nvPr/>
        </p:nvCxnSpPr>
        <p:spPr>
          <a:xfrm flipV="1">
            <a:off x="8363072" y="260350"/>
            <a:ext cx="0" cy="241300"/>
          </a:xfrm>
          <a:prstGeom prst="line">
            <a:avLst/>
          </a:prstGeom>
        </p:spPr>
        <p:style>
          <a:lnRef idx="3">
            <a:schemeClr val="dk1"/>
          </a:lnRef>
          <a:fillRef idx="0">
            <a:schemeClr val="dk1"/>
          </a:fillRef>
          <a:effectRef idx="2">
            <a:schemeClr val="dk1"/>
          </a:effectRef>
          <a:fontRef idx="minor">
            <a:schemeClr val="tx1"/>
          </a:fontRef>
        </p:style>
      </p:cxnSp>
      <p:cxnSp>
        <p:nvCxnSpPr>
          <p:cNvPr id="32" name="Straight Connector 31">
            <a:extLst>
              <a:ext uri="{FF2B5EF4-FFF2-40B4-BE49-F238E27FC236}">
                <a16:creationId xmlns:a16="http://schemas.microsoft.com/office/drawing/2014/main" id="{474FADEA-4F2D-3082-63B2-6208813555A4}"/>
              </a:ext>
            </a:extLst>
          </p:cNvPr>
          <p:cNvCxnSpPr>
            <a:cxnSpLocks/>
          </p:cNvCxnSpPr>
          <p:nvPr/>
        </p:nvCxnSpPr>
        <p:spPr>
          <a:xfrm flipV="1">
            <a:off x="6991281" y="5861050"/>
            <a:ext cx="0" cy="596812"/>
          </a:xfrm>
          <a:prstGeom prst="line">
            <a:avLst/>
          </a:prstGeom>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C2982807-20F0-71B7-92DC-B639AB3EB120}"/>
              </a:ext>
            </a:extLst>
          </p:cNvPr>
          <p:cNvSpPr txBox="1"/>
          <p:nvPr/>
        </p:nvSpPr>
        <p:spPr>
          <a:xfrm>
            <a:off x="1794112" y="3301484"/>
            <a:ext cx="1285719" cy="369332"/>
          </a:xfrm>
          <a:prstGeom prst="rect">
            <a:avLst/>
          </a:prstGeom>
          <a:noFill/>
        </p:spPr>
        <p:txBody>
          <a:bodyPr wrap="square">
            <a:spAutoFit/>
          </a:bodyPr>
          <a:lstStyle/>
          <a:p>
            <a:r>
              <a:rPr lang="en-PH" b="1" dirty="0"/>
              <a:t>Screw Hole</a:t>
            </a:r>
          </a:p>
        </p:txBody>
      </p:sp>
      <p:sp>
        <p:nvSpPr>
          <p:cNvPr id="37" name="TextBox 36">
            <a:extLst>
              <a:ext uri="{FF2B5EF4-FFF2-40B4-BE49-F238E27FC236}">
                <a16:creationId xmlns:a16="http://schemas.microsoft.com/office/drawing/2014/main" id="{F4E88590-2B94-EE32-3BA3-B616A0B288CF}"/>
              </a:ext>
            </a:extLst>
          </p:cNvPr>
          <p:cNvSpPr txBox="1"/>
          <p:nvPr/>
        </p:nvSpPr>
        <p:spPr>
          <a:xfrm>
            <a:off x="6345635" y="6412984"/>
            <a:ext cx="1278890" cy="369332"/>
          </a:xfrm>
          <a:prstGeom prst="rect">
            <a:avLst/>
          </a:prstGeom>
          <a:noFill/>
        </p:spPr>
        <p:txBody>
          <a:bodyPr wrap="square" rtlCol="0">
            <a:spAutoFit/>
          </a:bodyPr>
          <a:lstStyle/>
          <a:p>
            <a:r>
              <a:rPr lang="en-PH" b="1" dirty="0"/>
              <a:t>Screw Hole</a:t>
            </a:r>
          </a:p>
        </p:txBody>
      </p:sp>
      <p:sp>
        <p:nvSpPr>
          <p:cNvPr id="38" name="TextBox 37">
            <a:extLst>
              <a:ext uri="{FF2B5EF4-FFF2-40B4-BE49-F238E27FC236}">
                <a16:creationId xmlns:a16="http://schemas.microsoft.com/office/drawing/2014/main" id="{F58B784F-2939-F51D-A47F-96E295647EED}"/>
              </a:ext>
            </a:extLst>
          </p:cNvPr>
          <p:cNvSpPr txBox="1"/>
          <p:nvPr/>
        </p:nvSpPr>
        <p:spPr>
          <a:xfrm>
            <a:off x="1837766" y="5676384"/>
            <a:ext cx="1285719" cy="369332"/>
          </a:xfrm>
          <a:prstGeom prst="rect">
            <a:avLst/>
          </a:prstGeom>
          <a:noFill/>
        </p:spPr>
        <p:txBody>
          <a:bodyPr wrap="square">
            <a:spAutoFit/>
          </a:bodyPr>
          <a:lstStyle/>
          <a:p>
            <a:r>
              <a:rPr lang="en-PH" b="1" dirty="0"/>
              <a:t>Screw Hole</a:t>
            </a:r>
          </a:p>
        </p:txBody>
      </p:sp>
    </p:spTree>
    <p:extLst>
      <p:ext uri="{BB962C8B-B14F-4D97-AF65-F5344CB8AC3E}">
        <p14:creationId xmlns:p14="http://schemas.microsoft.com/office/powerpoint/2010/main" val="4235941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What is a Motherboard?</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6" name="Subtitle 5">
            <a:extLst>
              <a:ext uri="{FF2B5EF4-FFF2-40B4-BE49-F238E27FC236}">
                <a16:creationId xmlns:a16="http://schemas.microsoft.com/office/drawing/2014/main" id="{E290E7FE-5B97-1120-D5B2-956302F69779}"/>
              </a:ext>
            </a:extLst>
          </p:cNvPr>
          <p:cNvSpPr>
            <a:spLocks noGrp="1"/>
          </p:cNvSpPr>
          <p:nvPr>
            <p:ph type="subTitle" idx="1"/>
          </p:nvPr>
        </p:nvSpPr>
        <p:spPr>
          <a:xfrm>
            <a:off x="1524000" y="1561322"/>
            <a:ext cx="9144000" cy="3696478"/>
          </a:xfrm>
        </p:spPr>
        <p:txBody>
          <a:bodyPr>
            <a:normAutofit/>
          </a:bodyPr>
          <a:lstStyle/>
          <a:p>
            <a:pPr marL="342900" indent="-342900" algn="l">
              <a:lnSpc>
                <a:spcPct val="150000"/>
              </a:lnSpc>
              <a:buFont typeface="Wingdings" panose="05000000000000000000" pitchFamily="2" charset="2"/>
              <a:buChar char="q"/>
            </a:pPr>
            <a:r>
              <a:rPr lang="en-US" sz="2500" b="0" i="0" dirty="0">
                <a:effectLst/>
                <a:latin typeface="Calibri (Body)"/>
              </a:rPr>
              <a:t>Each type of motherboard is designed to work with specific types of processors and memory, so they don't work with every processor and type of memory.</a:t>
            </a:r>
            <a:endParaRPr lang="en-PH" sz="2500" dirty="0">
              <a:latin typeface="Calibri (Body)"/>
            </a:endParaRPr>
          </a:p>
        </p:txBody>
      </p:sp>
    </p:spTree>
    <p:extLst>
      <p:ext uri="{BB962C8B-B14F-4D97-AF65-F5344CB8AC3E}">
        <p14:creationId xmlns:p14="http://schemas.microsoft.com/office/powerpoint/2010/main" val="2662107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Form Factor</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6" name="Subtitle 5">
            <a:extLst>
              <a:ext uri="{FF2B5EF4-FFF2-40B4-BE49-F238E27FC236}">
                <a16:creationId xmlns:a16="http://schemas.microsoft.com/office/drawing/2014/main" id="{E290E7FE-5B97-1120-D5B2-956302F69779}"/>
              </a:ext>
            </a:extLst>
          </p:cNvPr>
          <p:cNvSpPr>
            <a:spLocks noGrp="1"/>
          </p:cNvSpPr>
          <p:nvPr>
            <p:ph type="subTitle" idx="1"/>
          </p:nvPr>
        </p:nvSpPr>
        <p:spPr>
          <a:xfrm>
            <a:off x="1524000" y="1561322"/>
            <a:ext cx="9056914" cy="3696478"/>
          </a:xfrm>
        </p:spPr>
        <p:txBody>
          <a:bodyPr>
            <a:normAutofit/>
          </a:bodyPr>
          <a:lstStyle/>
          <a:p>
            <a:pPr marL="342900" indent="-342900" algn="l">
              <a:lnSpc>
                <a:spcPct val="150000"/>
              </a:lnSpc>
              <a:buFont typeface="Wingdings" panose="05000000000000000000" pitchFamily="2" charset="2"/>
              <a:buChar char="q"/>
            </a:pPr>
            <a:r>
              <a:rPr lang="en-US" sz="2500" b="0" i="0" dirty="0">
                <a:solidFill>
                  <a:srgbClr val="000000"/>
                </a:solidFill>
                <a:effectLst/>
                <a:latin typeface="Calibri (Body)"/>
              </a:rPr>
              <a:t>The shape and layout of a motherboard is called its </a:t>
            </a:r>
            <a:r>
              <a:rPr lang="en-US" sz="2500" b="1" i="0" dirty="0">
                <a:solidFill>
                  <a:srgbClr val="000000"/>
                </a:solidFill>
                <a:effectLst/>
                <a:latin typeface="Calibri (Body)"/>
              </a:rPr>
              <a:t>form factor</a:t>
            </a:r>
            <a:r>
              <a:rPr lang="en-US" sz="2500" b="0" i="0" dirty="0">
                <a:solidFill>
                  <a:srgbClr val="000000"/>
                </a:solidFill>
                <a:effectLst/>
                <a:latin typeface="Calibri (Body)"/>
              </a:rPr>
              <a:t>. The form factor affects where individual components go and the shape of the computer's case. There are </a:t>
            </a:r>
            <a:r>
              <a:rPr lang="en-US" sz="2500" b="0" i="0" dirty="0">
                <a:effectLst/>
                <a:latin typeface="Calibri (Body)"/>
              </a:rPr>
              <a:t>several specific form factors</a:t>
            </a:r>
            <a:r>
              <a:rPr lang="en-US" sz="2500" b="0" i="0" dirty="0">
                <a:solidFill>
                  <a:srgbClr val="000000"/>
                </a:solidFill>
                <a:effectLst/>
                <a:latin typeface="Calibri (Body)"/>
              </a:rPr>
              <a:t> that most PC motherboards use so that they can all fit in standard cases.</a:t>
            </a:r>
            <a:endParaRPr lang="en-PH" sz="2500" dirty="0">
              <a:latin typeface="Calibri (Body)"/>
            </a:endParaRPr>
          </a:p>
        </p:txBody>
      </p:sp>
    </p:spTree>
    <p:extLst>
      <p:ext uri="{BB962C8B-B14F-4D97-AF65-F5344CB8AC3E}">
        <p14:creationId xmlns:p14="http://schemas.microsoft.com/office/powerpoint/2010/main" val="150054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a:bodyPr>
          <a:lstStyle/>
          <a:p>
            <a:r>
              <a:rPr lang="en-PH" sz="5000" b="1" dirty="0"/>
              <a:t>Mini-ITX Form Factor</a:t>
            </a:r>
          </a:p>
        </p:txBody>
      </p:sp>
      <p:pic>
        <p:nvPicPr>
          <p:cNvPr id="14" name="Picture 13" descr="A close-up of a computer chip&#10;&#10;Description automatically generated with low confidence">
            <a:extLst>
              <a:ext uri="{FF2B5EF4-FFF2-40B4-BE49-F238E27FC236}">
                <a16:creationId xmlns:a16="http://schemas.microsoft.com/office/drawing/2014/main" id="{F622986C-6AA6-C9F1-7727-827C827F8C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5329" y="849741"/>
            <a:ext cx="5587340" cy="5587340"/>
          </a:xfrm>
          <a:prstGeom prst="rect">
            <a:avLst/>
          </a:prstGeom>
        </p:spPr>
      </p:pic>
      <p:sp>
        <p:nvSpPr>
          <p:cNvPr id="15" name="TextBox 14">
            <a:extLst>
              <a:ext uri="{FF2B5EF4-FFF2-40B4-BE49-F238E27FC236}">
                <a16:creationId xmlns:a16="http://schemas.microsoft.com/office/drawing/2014/main" id="{5535C1F7-3228-F186-751B-A5713F7DAEB7}"/>
              </a:ext>
            </a:extLst>
          </p:cNvPr>
          <p:cNvSpPr txBox="1"/>
          <p:nvPr/>
        </p:nvSpPr>
        <p:spPr>
          <a:xfrm>
            <a:off x="7308894" y="1223368"/>
            <a:ext cx="4700710" cy="2918107"/>
          </a:xfrm>
          <a:prstGeom prst="rect">
            <a:avLst/>
          </a:prstGeom>
          <a:noFill/>
        </p:spPr>
        <p:txBody>
          <a:bodyPr wrap="square" rtlCol="0">
            <a:spAutoFit/>
          </a:bodyPr>
          <a:lstStyle/>
          <a:p>
            <a:pPr>
              <a:lnSpc>
                <a:spcPct val="150000"/>
              </a:lnSpc>
            </a:pPr>
            <a:r>
              <a:rPr lang="en-PH" sz="2500" b="1" dirty="0">
                <a:solidFill>
                  <a:srgbClr val="000000"/>
                </a:solidFill>
                <a:latin typeface="Calibri (Body)"/>
              </a:rPr>
              <a:t>Advantages</a:t>
            </a:r>
          </a:p>
          <a:p>
            <a:pPr marL="342900" indent="-342900">
              <a:lnSpc>
                <a:spcPct val="150000"/>
              </a:lnSpc>
              <a:buFont typeface="Wingdings" panose="05000000000000000000" pitchFamily="2" charset="2"/>
              <a:buChar char="Ø"/>
            </a:pPr>
            <a:r>
              <a:rPr lang="en-PH" sz="2500" dirty="0">
                <a:solidFill>
                  <a:srgbClr val="000000"/>
                </a:solidFill>
                <a:latin typeface="Calibri (Body)"/>
              </a:rPr>
              <a:t>T</a:t>
            </a:r>
            <a:r>
              <a:rPr lang="en-PH" sz="2500" b="0" i="0" dirty="0">
                <a:solidFill>
                  <a:srgbClr val="000000"/>
                </a:solidFill>
                <a:effectLst/>
                <a:latin typeface="Calibri (Body)"/>
              </a:rPr>
              <a:t>ypically measure 17cm x 17cm, which is  </a:t>
            </a:r>
            <a:r>
              <a:rPr lang="en-US" sz="2500" dirty="0">
                <a:solidFill>
                  <a:srgbClr val="000000"/>
                </a:solidFill>
                <a:latin typeface="Calibri (Body)"/>
              </a:rPr>
              <a:t>i</a:t>
            </a:r>
            <a:r>
              <a:rPr lang="en-US" sz="2500" b="0" i="0" dirty="0">
                <a:solidFill>
                  <a:srgbClr val="000000"/>
                </a:solidFill>
                <a:effectLst/>
                <a:latin typeface="Calibri (Body)"/>
              </a:rPr>
              <a:t>deal for small cases.  </a:t>
            </a:r>
          </a:p>
          <a:p>
            <a:pPr marL="342900" indent="-342900" algn="l">
              <a:lnSpc>
                <a:spcPct val="150000"/>
              </a:lnSpc>
              <a:buFont typeface="Wingdings" panose="05000000000000000000" pitchFamily="2" charset="2"/>
              <a:buChar char="Ø"/>
            </a:pPr>
            <a:r>
              <a:rPr lang="en-US" sz="2500" b="0" i="0" dirty="0">
                <a:solidFill>
                  <a:srgbClr val="000000"/>
                </a:solidFill>
                <a:effectLst/>
                <a:latin typeface="Calibri (Body)"/>
              </a:rPr>
              <a:t>Often low cost.  </a:t>
            </a:r>
          </a:p>
          <a:p>
            <a:pPr marL="342900" indent="-342900">
              <a:lnSpc>
                <a:spcPct val="150000"/>
              </a:lnSpc>
              <a:buFont typeface="Wingdings" panose="05000000000000000000" pitchFamily="2" charset="2"/>
              <a:buChar char="Ø"/>
            </a:pPr>
            <a:endParaRPr lang="en-PH" sz="2500" dirty="0">
              <a:latin typeface="Calibri (Body)"/>
            </a:endParaRPr>
          </a:p>
        </p:txBody>
      </p:sp>
      <p:sp>
        <p:nvSpPr>
          <p:cNvPr id="16" name="TextBox 15">
            <a:extLst>
              <a:ext uri="{FF2B5EF4-FFF2-40B4-BE49-F238E27FC236}">
                <a16:creationId xmlns:a16="http://schemas.microsoft.com/office/drawing/2014/main" id="{34CA1049-DD5F-78F5-A654-8BE34E45D689}"/>
              </a:ext>
            </a:extLst>
          </p:cNvPr>
          <p:cNvSpPr txBox="1"/>
          <p:nvPr/>
        </p:nvSpPr>
        <p:spPr>
          <a:xfrm>
            <a:off x="7308894" y="3643411"/>
            <a:ext cx="4700710" cy="2918107"/>
          </a:xfrm>
          <a:prstGeom prst="rect">
            <a:avLst/>
          </a:prstGeom>
          <a:noFill/>
        </p:spPr>
        <p:txBody>
          <a:bodyPr wrap="square" rtlCol="0">
            <a:spAutoFit/>
          </a:bodyPr>
          <a:lstStyle/>
          <a:p>
            <a:pPr>
              <a:lnSpc>
                <a:spcPct val="150000"/>
              </a:lnSpc>
            </a:pPr>
            <a:r>
              <a:rPr lang="en-PH" sz="2500" b="1" dirty="0">
                <a:solidFill>
                  <a:srgbClr val="000000"/>
                </a:solidFill>
                <a:latin typeface="Calibri (Body)"/>
              </a:rPr>
              <a:t>Disadvantages</a:t>
            </a:r>
          </a:p>
          <a:p>
            <a:pPr marL="342900" indent="-342900">
              <a:lnSpc>
                <a:spcPct val="150000"/>
              </a:lnSpc>
              <a:buFont typeface="Wingdings" panose="05000000000000000000" pitchFamily="2" charset="2"/>
              <a:buChar char="Ø"/>
            </a:pPr>
            <a:r>
              <a:rPr lang="en-PH" sz="2500" i="0" dirty="0">
                <a:solidFill>
                  <a:srgbClr val="000000"/>
                </a:solidFill>
                <a:effectLst/>
                <a:latin typeface="Calibri (Body)"/>
              </a:rPr>
              <a:t>Small RAM Capacity.</a:t>
            </a:r>
            <a:endParaRPr lang="en-US" sz="2500" i="0" dirty="0">
              <a:solidFill>
                <a:srgbClr val="000000"/>
              </a:solidFill>
              <a:effectLst/>
              <a:latin typeface="Calibri (Body)"/>
            </a:endParaRPr>
          </a:p>
          <a:p>
            <a:pPr marL="342900" indent="-342900" algn="l">
              <a:lnSpc>
                <a:spcPct val="150000"/>
              </a:lnSpc>
              <a:buFont typeface="Wingdings" panose="05000000000000000000" pitchFamily="2" charset="2"/>
              <a:buChar char="Ø"/>
            </a:pPr>
            <a:r>
              <a:rPr lang="en-PH" sz="2500" i="0" dirty="0">
                <a:solidFill>
                  <a:srgbClr val="000000"/>
                </a:solidFill>
                <a:effectLst/>
                <a:latin typeface="Calibri (Body)"/>
              </a:rPr>
              <a:t>Doesn’t support multi-GPUs. </a:t>
            </a:r>
            <a:r>
              <a:rPr lang="en-US" sz="2500" i="0" dirty="0">
                <a:solidFill>
                  <a:srgbClr val="000000"/>
                </a:solidFill>
                <a:effectLst/>
                <a:latin typeface="Calibri (Body)"/>
              </a:rPr>
              <a:t> </a:t>
            </a:r>
          </a:p>
          <a:p>
            <a:pPr marL="342900" indent="-342900">
              <a:lnSpc>
                <a:spcPct val="150000"/>
              </a:lnSpc>
              <a:buFont typeface="Wingdings" panose="05000000000000000000" pitchFamily="2" charset="2"/>
              <a:buChar char="Ø"/>
            </a:pPr>
            <a:r>
              <a:rPr lang="en-PH" sz="2500" dirty="0">
                <a:latin typeface="Calibri (Body)"/>
              </a:rPr>
              <a:t>Not suited for extreme overclocking</a:t>
            </a:r>
          </a:p>
        </p:txBody>
      </p:sp>
    </p:spTree>
    <p:extLst>
      <p:ext uri="{BB962C8B-B14F-4D97-AF65-F5344CB8AC3E}">
        <p14:creationId xmlns:p14="http://schemas.microsoft.com/office/powerpoint/2010/main" val="2443080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a:bodyPr>
          <a:lstStyle/>
          <a:p>
            <a:r>
              <a:rPr lang="en-PH" sz="5000" b="1" dirty="0"/>
              <a:t>Micro-ATX Form Factor</a:t>
            </a:r>
          </a:p>
        </p:txBody>
      </p:sp>
      <p:pic>
        <p:nvPicPr>
          <p:cNvPr id="4" name="Picture 3" descr="A close-up of a circuit board&#10;&#10;Description automatically generated with medium confidence">
            <a:extLst>
              <a:ext uri="{FF2B5EF4-FFF2-40B4-BE49-F238E27FC236}">
                <a16:creationId xmlns:a16="http://schemas.microsoft.com/office/drawing/2014/main" id="{7C365CA0-FA4F-1EC8-ED72-C1451E41FB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9937" y="939625"/>
            <a:ext cx="5382232" cy="5382232"/>
          </a:xfrm>
          <a:prstGeom prst="rect">
            <a:avLst/>
          </a:prstGeom>
        </p:spPr>
      </p:pic>
      <p:sp>
        <p:nvSpPr>
          <p:cNvPr id="5" name="TextBox 4">
            <a:extLst>
              <a:ext uri="{FF2B5EF4-FFF2-40B4-BE49-F238E27FC236}">
                <a16:creationId xmlns:a16="http://schemas.microsoft.com/office/drawing/2014/main" id="{C251AFBD-3BE0-0BE4-4A2D-41EE6C9168D8}"/>
              </a:ext>
            </a:extLst>
          </p:cNvPr>
          <p:cNvSpPr txBox="1"/>
          <p:nvPr/>
        </p:nvSpPr>
        <p:spPr>
          <a:xfrm>
            <a:off x="6887177" y="1204318"/>
            <a:ext cx="4768807" cy="2918107"/>
          </a:xfrm>
          <a:prstGeom prst="rect">
            <a:avLst/>
          </a:prstGeom>
          <a:noFill/>
        </p:spPr>
        <p:txBody>
          <a:bodyPr wrap="square" rtlCol="0">
            <a:spAutoFit/>
          </a:bodyPr>
          <a:lstStyle/>
          <a:p>
            <a:pPr>
              <a:lnSpc>
                <a:spcPct val="150000"/>
              </a:lnSpc>
            </a:pPr>
            <a:r>
              <a:rPr lang="en-PH" sz="2500" b="1" dirty="0">
                <a:solidFill>
                  <a:srgbClr val="000000"/>
                </a:solidFill>
                <a:latin typeface="Calibri (Body)"/>
              </a:rPr>
              <a:t>Advantages</a:t>
            </a:r>
          </a:p>
          <a:p>
            <a:pPr marL="342900" indent="-342900">
              <a:lnSpc>
                <a:spcPct val="150000"/>
              </a:lnSpc>
              <a:buFont typeface="Wingdings" panose="05000000000000000000" pitchFamily="2" charset="2"/>
              <a:buChar char="Ø"/>
            </a:pPr>
            <a:r>
              <a:rPr lang="en-PH" sz="2500" dirty="0">
                <a:solidFill>
                  <a:srgbClr val="000000"/>
                </a:solidFill>
                <a:latin typeface="Calibri (Body)"/>
              </a:rPr>
              <a:t>Slightly larger that Mini-ITX, can fit into most cases.</a:t>
            </a:r>
            <a:endParaRPr lang="en-US" sz="2500" b="0" i="0" dirty="0">
              <a:solidFill>
                <a:srgbClr val="000000"/>
              </a:solidFill>
              <a:effectLst/>
              <a:latin typeface="Calibri (Body)"/>
            </a:endParaRPr>
          </a:p>
          <a:p>
            <a:pPr marL="342900" indent="-342900" algn="l">
              <a:lnSpc>
                <a:spcPct val="150000"/>
              </a:lnSpc>
              <a:buFont typeface="Wingdings" panose="05000000000000000000" pitchFamily="2" charset="2"/>
              <a:buChar char="Ø"/>
            </a:pPr>
            <a:r>
              <a:rPr lang="en-US" sz="2500" b="0" i="0" dirty="0">
                <a:solidFill>
                  <a:srgbClr val="000000"/>
                </a:solidFill>
                <a:effectLst/>
                <a:latin typeface="Calibri (Body)"/>
              </a:rPr>
              <a:t>Ideal for any budget.  </a:t>
            </a:r>
          </a:p>
          <a:p>
            <a:pPr marL="342900" indent="-342900">
              <a:lnSpc>
                <a:spcPct val="150000"/>
              </a:lnSpc>
              <a:buFont typeface="Wingdings" panose="05000000000000000000" pitchFamily="2" charset="2"/>
              <a:buChar char="Ø"/>
            </a:pPr>
            <a:endParaRPr lang="en-PH" sz="2500" dirty="0">
              <a:latin typeface="Calibri (Body)"/>
            </a:endParaRPr>
          </a:p>
        </p:txBody>
      </p:sp>
      <p:sp>
        <p:nvSpPr>
          <p:cNvPr id="6" name="TextBox 5">
            <a:extLst>
              <a:ext uri="{FF2B5EF4-FFF2-40B4-BE49-F238E27FC236}">
                <a16:creationId xmlns:a16="http://schemas.microsoft.com/office/drawing/2014/main" id="{82766F3A-14C6-2293-6F66-1315BF9FDFAA}"/>
              </a:ext>
            </a:extLst>
          </p:cNvPr>
          <p:cNvSpPr txBox="1"/>
          <p:nvPr/>
        </p:nvSpPr>
        <p:spPr>
          <a:xfrm>
            <a:off x="6887177" y="3841132"/>
            <a:ext cx="5190523" cy="2918107"/>
          </a:xfrm>
          <a:prstGeom prst="rect">
            <a:avLst/>
          </a:prstGeom>
          <a:noFill/>
        </p:spPr>
        <p:txBody>
          <a:bodyPr wrap="none" rtlCol="0">
            <a:spAutoFit/>
          </a:bodyPr>
          <a:lstStyle/>
          <a:p>
            <a:pPr>
              <a:lnSpc>
                <a:spcPct val="150000"/>
              </a:lnSpc>
            </a:pPr>
            <a:r>
              <a:rPr lang="en-PH" sz="2500" b="1" dirty="0">
                <a:solidFill>
                  <a:srgbClr val="000000"/>
                </a:solidFill>
                <a:latin typeface="Calibri (Body)"/>
              </a:rPr>
              <a:t>Disadvantages</a:t>
            </a:r>
          </a:p>
          <a:p>
            <a:pPr marL="342900" indent="-342900" algn="l">
              <a:lnSpc>
                <a:spcPct val="150000"/>
              </a:lnSpc>
              <a:buFont typeface="Wingdings" panose="05000000000000000000" pitchFamily="2" charset="2"/>
              <a:buChar char="Ø"/>
            </a:pPr>
            <a:r>
              <a:rPr lang="en-PH" sz="2500" i="0" dirty="0">
                <a:solidFill>
                  <a:srgbClr val="000000"/>
                </a:solidFill>
                <a:effectLst/>
                <a:latin typeface="Calibri (Body)"/>
              </a:rPr>
              <a:t>Doesn’t support multi-GPUs. </a:t>
            </a:r>
            <a:r>
              <a:rPr lang="en-US" sz="2500" i="0" dirty="0">
                <a:solidFill>
                  <a:srgbClr val="000000"/>
                </a:solidFill>
                <a:effectLst/>
                <a:latin typeface="Calibri (Body)"/>
              </a:rPr>
              <a:t> </a:t>
            </a:r>
          </a:p>
          <a:p>
            <a:pPr marL="342900" indent="-342900">
              <a:lnSpc>
                <a:spcPct val="150000"/>
              </a:lnSpc>
              <a:buFont typeface="Wingdings" panose="05000000000000000000" pitchFamily="2" charset="2"/>
              <a:buChar char="Ø"/>
            </a:pPr>
            <a:r>
              <a:rPr lang="en-PH" sz="2500" dirty="0">
                <a:latin typeface="Calibri (Body)"/>
              </a:rPr>
              <a:t>Not suited for extreme overclocking</a:t>
            </a:r>
          </a:p>
          <a:p>
            <a:pPr algn="l">
              <a:lnSpc>
                <a:spcPct val="150000"/>
              </a:lnSpc>
            </a:pPr>
            <a:endParaRPr lang="en-US" sz="2500" i="0" dirty="0">
              <a:solidFill>
                <a:srgbClr val="000000"/>
              </a:solidFill>
              <a:effectLst/>
              <a:latin typeface="Calibri (Body)"/>
            </a:endParaRPr>
          </a:p>
          <a:p>
            <a:pPr marL="342900" indent="-342900">
              <a:lnSpc>
                <a:spcPct val="150000"/>
              </a:lnSpc>
              <a:buFont typeface="Wingdings" panose="05000000000000000000" pitchFamily="2" charset="2"/>
              <a:buChar char="Ø"/>
            </a:pPr>
            <a:endParaRPr lang="en-PH" sz="2500" dirty="0">
              <a:latin typeface="Calibri (Body)"/>
            </a:endParaRPr>
          </a:p>
        </p:txBody>
      </p:sp>
    </p:spTree>
    <p:extLst>
      <p:ext uri="{BB962C8B-B14F-4D97-AF65-F5344CB8AC3E}">
        <p14:creationId xmlns:p14="http://schemas.microsoft.com/office/powerpoint/2010/main" val="1868712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5138AF-DCCC-A2CF-E492-20F55C1F1294}"/>
              </a:ext>
            </a:extLst>
          </p:cNvPr>
          <p:cNvSpPr>
            <a:spLocks noGrp="1"/>
          </p:cNvSpPr>
          <p:nvPr>
            <p:ph type="ctrTitle"/>
          </p:nvPr>
        </p:nvSpPr>
        <p:spPr>
          <a:xfrm>
            <a:off x="1523999" y="88402"/>
            <a:ext cx="9144000" cy="855727"/>
          </a:xfrm>
        </p:spPr>
        <p:txBody>
          <a:bodyPr>
            <a:normAutofit fontScale="90000"/>
          </a:bodyPr>
          <a:lstStyle/>
          <a:p>
            <a:r>
              <a:rPr lang="en-PH" b="1" dirty="0"/>
              <a:t>ATX Form Factor</a:t>
            </a:r>
          </a:p>
        </p:txBody>
      </p:sp>
      <p:pic>
        <p:nvPicPr>
          <p:cNvPr id="6" name="Picture 5">
            <a:extLst>
              <a:ext uri="{FF2B5EF4-FFF2-40B4-BE49-F238E27FC236}">
                <a16:creationId xmlns:a16="http://schemas.microsoft.com/office/drawing/2014/main" id="{E24E6DD5-469E-A7F8-03A3-D9B10C6ECC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907626" y="889176"/>
            <a:ext cx="5287638" cy="5287638"/>
          </a:xfrm>
          <a:prstGeom prst="rect">
            <a:avLst/>
          </a:prstGeom>
        </p:spPr>
      </p:pic>
      <p:sp>
        <p:nvSpPr>
          <p:cNvPr id="7" name="TextBox 6">
            <a:extLst>
              <a:ext uri="{FF2B5EF4-FFF2-40B4-BE49-F238E27FC236}">
                <a16:creationId xmlns:a16="http://schemas.microsoft.com/office/drawing/2014/main" id="{5FF01DDA-FD87-1ABA-42AC-D71E8BE373AA}"/>
              </a:ext>
            </a:extLst>
          </p:cNvPr>
          <p:cNvSpPr txBox="1"/>
          <p:nvPr/>
        </p:nvSpPr>
        <p:spPr>
          <a:xfrm>
            <a:off x="5991696" y="1153868"/>
            <a:ext cx="4768807" cy="2341025"/>
          </a:xfrm>
          <a:prstGeom prst="rect">
            <a:avLst/>
          </a:prstGeom>
          <a:noFill/>
        </p:spPr>
        <p:txBody>
          <a:bodyPr wrap="square" rtlCol="0">
            <a:spAutoFit/>
          </a:bodyPr>
          <a:lstStyle/>
          <a:p>
            <a:pPr>
              <a:lnSpc>
                <a:spcPct val="150000"/>
              </a:lnSpc>
            </a:pPr>
            <a:r>
              <a:rPr lang="en-PH" sz="2500" b="1" dirty="0">
                <a:solidFill>
                  <a:srgbClr val="000000"/>
                </a:solidFill>
                <a:latin typeface="Calibri (Body)"/>
              </a:rPr>
              <a:t>Advantages</a:t>
            </a:r>
          </a:p>
          <a:p>
            <a:pPr marL="342900" indent="-342900">
              <a:lnSpc>
                <a:spcPct val="150000"/>
              </a:lnSpc>
              <a:buFont typeface="Wingdings" panose="05000000000000000000" pitchFamily="2" charset="2"/>
              <a:buChar char="Ø"/>
            </a:pPr>
            <a:r>
              <a:rPr lang="en-PH" sz="2500" dirty="0">
                <a:solidFill>
                  <a:srgbClr val="000000"/>
                </a:solidFill>
                <a:latin typeface="Calibri (Body)"/>
              </a:rPr>
              <a:t>Higher RAM Capacity.</a:t>
            </a:r>
            <a:endParaRPr lang="en-US" sz="2500" b="0" i="0" dirty="0">
              <a:solidFill>
                <a:srgbClr val="000000"/>
              </a:solidFill>
              <a:effectLst/>
              <a:latin typeface="Calibri (Body)"/>
            </a:endParaRPr>
          </a:p>
          <a:p>
            <a:pPr marL="342900" indent="-342900" algn="l">
              <a:lnSpc>
                <a:spcPct val="150000"/>
              </a:lnSpc>
              <a:buFont typeface="Wingdings" panose="05000000000000000000" pitchFamily="2" charset="2"/>
              <a:buChar char="Ø"/>
            </a:pPr>
            <a:r>
              <a:rPr lang="en-US" sz="2500" b="0" i="0" dirty="0">
                <a:solidFill>
                  <a:srgbClr val="000000"/>
                </a:solidFill>
                <a:effectLst/>
                <a:latin typeface="Calibri (Body)"/>
              </a:rPr>
              <a:t>Suited for multi-GPU Support. </a:t>
            </a:r>
          </a:p>
          <a:p>
            <a:pPr marL="342900" indent="-342900">
              <a:lnSpc>
                <a:spcPct val="150000"/>
              </a:lnSpc>
              <a:buFont typeface="Wingdings" panose="05000000000000000000" pitchFamily="2" charset="2"/>
              <a:buChar char="Ø"/>
            </a:pPr>
            <a:r>
              <a:rPr lang="en-PH" sz="2500" dirty="0">
                <a:latin typeface="Calibri (Body)"/>
              </a:rPr>
              <a:t>Better for extreme overclocking</a:t>
            </a:r>
          </a:p>
        </p:txBody>
      </p:sp>
      <p:sp>
        <p:nvSpPr>
          <p:cNvPr id="8" name="TextBox 7">
            <a:extLst>
              <a:ext uri="{FF2B5EF4-FFF2-40B4-BE49-F238E27FC236}">
                <a16:creationId xmlns:a16="http://schemas.microsoft.com/office/drawing/2014/main" id="{8E7EAD6D-F155-08B6-FAE6-AF7DD6F852AB}"/>
              </a:ext>
            </a:extLst>
          </p:cNvPr>
          <p:cNvSpPr txBox="1"/>
          <p:nvPr/>
        </p:nvSpPr>
        <p:spPr>
          <a:xfrm>
            <a:off x="5991696" y="3790682"/>
            <a:ext cx="6073304" cy="2341025"/>
          </a:xfrm>
          <a:prstGeom prst="rect">
            <a:avLst/>
          </a:prstGeom>
          <a:noFill/>
        </p:spPr>
        <p:txBody>
          <a:bodyPr wrap="square" rtlCol="0">
            <a:spAutoFit/>
          </a:bodyPr>
          <a:lstStyle/>
          <a:p>
            <a:pPr>
              <a:lnSpc>
                <a:spcPct val="150000"/>
              </a:lnSpc>
            </a:pPr>
            <a:r>
              <a:rPr lang="en-PH" sz="2500" b="1" dirty="0">
                <a:solidFill>
                  <a:srgbClr val="000000"/>
                </a:solidFill>
                <a:latin typeface="Calibri (Body)"/>
              </a:rPr>
              <a:t>Disadvantages</a:t>
            </a:r>
          </a:p>
          <a:p>
            <a:pPr marL="342900" indent="-342900" algn="l">
              <a:lnSpc>
                <a:spcPct val="150000"/>
              </a:lnSpc>
              <a:buFont typeface="Wingdings" panose="05000000000000000000" pitchFamily="2" charset="2"/>
              <a:buChar char="Ø"/>
            </a:pPr>
            <a:r>
              <a:rPr lang="en-PH" sz="2500" i="0" dirty="0">
                <a:solidFill>
                  <a:srgbClr val="000000"/>
                </a:solidFill>
                <a:effectLst/>
                <a:latin typeface="Calibri (Body)"/>
              </a:rPr>
              <a:t>More expensive.</a:t>
            </a:r>
            <a:endParaRPr lang="en-US" sz="2500" i="0" dirty="0">
              <a:solidFill>
                <a:srgbClr val="000000"/>
              </a:solidFill>
              <a:effectLst/>
              <a:latin typeface="Calibri (Body)"/>
            </a:endParaRPr>
          </a:p>
          <a:p>
            <a:pPr marL="342900" indent="-342900">
              <a:lnSpc>
                <a:spcPct val="150000"/>
              </a:lnSpc>
              <a:buFont typeface="Wingdings" panose="05000000000000000000" pitchFamily="2" charset="2"/>
              <a:buChar char="Ø"/>
            </a:pPr>
            <a:r>
              <a:rPr lang="en-US" sz="2500" dirty="0">
                <a:solidFill>
                  <a:srgbClr val="000000"/>
                </a:solidFill>
                <a:latin typeface="Calibri (Body)"/>
              </a:rPr>
              <a:t>T</a:t>
            </a:r>
            <a:r>
              <a:rPr lang="en-US" sz="2500" b="0" i="0" dirty="0">
                <a:solidFill>
                  <a:srgbClr val="000000"/>
                </a:solidFill>
                <a:effectLst/>
                <a:latin typeface="Calibri (Body)"/>
              </a:rPr>
              <a:t>ypically measure 30.5cm x 24.4cm, which will </a:t>
            </a:r>
            <a:r>
              <a:rPr lang="en-PH" sz="2500" dirty="0">
                <a:latin typeface="Calibri (Body)"/>
              </a:rPr>
              <a:t>not fit inside smaller cases.</a:t>
            </a:r>
          </a:p>
        </p:txBody>
      </p:sp>
    </p:spTree>
    <p:extLst>
      <p:ext uri="{BB962C8B-B14F-4D97-AF65-F5344CB8AC3E}">
        <p14:creationId xmlns:p14="http://schemas.microsoft.com/office/powerpoint/2010/main" val="3543731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9000"/>
            <a:lum/>
          </a:blip>
          <a:srcRect/>
          <a:stretch>
            <a:fillRect t="89000" r="85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CE86-C2BA-4713-9E7A-73589E8D6CCF}"/>
              </a:ext>
            </a:extLst>
          </p:cNvPr>
          <p:cNvSpPr>
            <a:spLocks noGrp="1"/>
          </p:cNvSpPr>
          <p:nvPr>
            <p:ph type="ctrTitle"/>
          </p:nvPr>
        </p:nvSpPr>
        <p:spPr>
          <a:xfrm>
            <a:off x="1524000" y="189302"/>
            <a:ext cx="9144000" cy="855727"/>
          </a:xfrm>
        </p:spPr>
        <p:txBody>
          <a:bodyPr>
            <a:normAutofit fontScale="90000"/>
          </a:bodyPr>
          <a:lstStyle/>
          <a:p>
            <a:r>
              <a:rPr lang="en-PH" b="1" dirty="0"/>
              <a:t>BIOS (Basic Input Output System)</a:t>
            </a:r>
          </a:p>
        </p:txBody>
      </p:sp>
      <p:sp>
        <p:nvSpPr>
          <p:cNvPr id="4" name="Footer Placeholder 3">
            <a:extLst>
              <a:ext uri="{FF2B5EF4-FFF2-40B4-BE49-F238E27FC236}">
                <a16:creationId xmlns:a16="http://schemas.microsoft.com/office/drawing/2014/main" id="{638E7DE1-45EE-476A-A474-0F3C264AEDA3}"/>
              </a:ext>
            </a:extLst>
          </p:cNvPr>
          <p:cNvSpPr>
            <a:spLocks noGrp="1"/>
          </p:cNvSpPr>
          <p:nvPr>
            <p:ph type="ftr" sz="quarter" idx="11"/>
          </p:nvPr>
        </p:nvSpPr>
        <p:spPr>
          <a:xfrm>
            <a:off x="0" y="6139541"/>
            <a:ext cx="12192000" cy="718459"/>
          </a:xfrm>
          <a:ln w="28575">
            <a:solidFill>
              <a:schemeClr val="accent5">
                <a:lumMod val="50000"/>
              </a:schemeClr>
            </a:solidFill>
          </a:ln>
        </p:spPr>
        <p:txBody>
          <a:bodyPr/>
          <a:lstStyle/>
          <a:p>
            <a:pPr algn="r"/>
            <a:r>
              <a:rPr lang="en-PH" b="1" dirty="0">
                <a:solidFill>
                  <a:schemeClr val="tx1"/>
                </a:solidFill>
              </a:rPr>
              <a:t>CTHASOPL</a:t>
            </a:r>
            <a:r>
              <a:rPr lang="en-PH" dirty="0"/>
              <a:t>	</a:t>
            </a:r>
          </a:p>
        </p:txBody>
      </p:sp>
      <p:sp>
        <p:nvSpPr>
          <p:cNvPr id="6" name="Subtitle 5">
            <a:extLst>
              <a:ext uri="{FF2B5EF4-FFF2-40B4-BE49-F238E27FC236}">
                <a16:creationId xmlns:a16="http://schemas.microsoft.com/office/drawing/2014/main" id="{E290E7FE-5B97-1120-D5B2-956302F69779}"/>
              </a:ext>
            </a:extLst>
          </p:cNvPr>
          <p:cNvSpPr>
            <a:spLocks noGrp="1"/>
          </p:cNvSpPr>
          <p:nvPr>
            <p:ph type="subTitle" idx="1"/>
          </p:nvPr>
        </p:nvSpPr>
        <p:spPr>
          <a:xfrm>
            <a:off x="1524000" y="1561322"/>
            <a:ext cx="9056914" cy="3696478"/>
          </a:xfrm>
        </p:spPr>
        <p:txBody>
          <a:bodyPr>
            <a:noAutofit/>
          </a:bodyPr>
          <a:lstStyle/>
          <a:p>
            <a:pPr marL="342900" indent="-342900" algn="l">
              <a:lnSpc>
                <a:spcPct val="150000"/>
              </a:lnSpc>
              <a:buFont typeface="Wingdings" panose="05000000000000000000" pitchFamily="2" charset="2"/>
              <a:buChar char="q"/>
            </a:pPr>
            <a:r>
              <a:rPr lang="en-US" sz="2500" b="0" i="0" dirty="0">
                <a:solidFill>
                  <a:srgbClr val="2C3038"/>
                </a:solidFill>
                <a:effectLst/>
                <a:latin typeface="Calibri (Body)"/>
              </a:rPr>
              <a:t>Is a software that instructs a computer on how to boot up the operating system.</a:t>
            </a:r>
            <a:endParaRPr lang="en-US" sz="2500" b="0" i="0" dirty="0">
              <a:effectLst/>
              <a:latin typeface="Calibri (Body)"/>
            </a:endParaRPr>
          </a:p>
          <a:p>
            <a:pPr marL="342900" indent="-342900" algn="l">
              <a:lnSpc>
                <a:spcPct val="150000"/>
              </a:lnSpc>
              <a:buFont typeface="Wingdings" panose="05000000000000000000" pitchFamily="2" charset="2"/>
              <a:buChar char="q"/>
            </a:pPr>
            <a:r>
              <a:rPr lang="en-US" sz="2500" b="0" i="0" dirty="0">
                <a:effectLst/>
                <a:latin typeface="Calibri (Body)"/>
              </a:rPr>
              <a:t>Every motherboard has a BIOS pre-programmed into </a:t>
            </a:r>
            <a:r>
              <a:rPr lang="en-US" sz="2500" dirty="0">
                <a:latin typeface="Calibri (Body)"/>
              </a:rPr>
              <a:t>a chip</a:t>
            </a:r>
            <a:r>
              <a:rPr lang="en-US" sz="2500" b="0" i="0" dirty="0">
                <a:effectLst/>
                <a:latin typeface="Calibri (Body)"/>
              </a:rPr>
              <a:t>. It’s different than an operating system. Operating systems can be installed, uninstalled, and updated long after you’ve bought the computer. </a:t>
            </a:r>
            <a:r>
              <a:rPr lang="en-US" sz="2500" b="0" i="0" u="none" strike="noStrike" dirty="0">
                <a:effectLst/>
                <a:latin typeface="Calibri (Body)"/>
              </a:rPr>
              <a:t>BIOS is something that’s integrated into the computer</a:t>
            </a:r>
            <a:r>
              <a:rPr lang="en-US" sz="2500" b="0" i="0" dirty="0">
                <a:effectLst/>
                <a:latin typeface="Calibri (Body)"/>
              </a:rPr>
              <a:t> while it’s being manufactured.</a:t>
            </a:r>
            <a:endParaRPr lang="en-US" sz="2500" dirty="0">
              <a:latin typeface="Calibri (Body)"/>
            </a:endParaRPr>
          </a:p>
        </p:txBody>
      </p:sp>
    </p:spTree>
    <p:extLst>
      <p:ext uri="{BB962C8B-B14F-4D97-AF65-F5344CB8AC3E}">
        <p14:creationId xmlns:p14="http://schemas.microsoft.com/office/powerpoint/2010/main" val="21288875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900</TotalTime>
  <Words>1108</Words>
  <Application>Microsoft Office PowerPoint</Application>
  <PresentationFormat>Widescreen</PresentationFormat>
  <Paragraphs>189</Paragraphs>
  <Slides>37</Slides>
  <Notes>33</Notes>
  <HiddenSlides>5</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Calibri</vt:lpstr>
      <vt:lpstr>Calibri (Body)</vt:lpstr>
      <vt:lpstr>Calibri Light</vt:lpstr>
      <vt:lpstr>FormaDJRMicro</vt:lpstr>
      <vt:lpstr>Wingdings</vt:lpstr>
      <vt:lpstr>Office Theme</vt:lpstr>
      <vt:lpstr>Motherboard</vt:lpstr>
      <vt:lpstr>Motherboard</vt:lpstr>
      <vt:lpstr>What is a Motherboard?</vt:lpstr>
      <vt:lpstr>What is a Motherboard?</vt:lpstr>
      <vt:lpstr>Form Factor</vt:lpstr>
      <vt:lpstr>Mini-ITX Form Factor</vt:lpstr>
      <vt:lpstr>Micro-ATX Form Factor</vt:lpstr>
      <vt:lpstr>ATX Form Factor</vt:lpstr>
      <vt:lpstr>BIOS (Basic Input Output System)</vt:lpstr>
      <vt:lpstr>Parts of a Motherboard</vt:lpstr>
      <vt:lpstr>PowerPoint Presentation</vt:lpstr>
      <vt:lpstr>PowerPoint Presentation</vt:lpstr>
      <vt:lpstr>PowerPoint Presentation</vt:lpstr>
      <vt:lpstr>PowerPoint Presentation</vt:lpstr>
      <vt:lpstr>PowerPoint Presentation</vt:lpstr>
      <vt:lpstr>Chipset</vt:lpstr>
      <vt:lpstr>PowerPoint Presentation</vt:lpstr>
      <vt:lpstr>Chipset</vt:lpstr>
      <vt:lpstr>CPU Socket</vt:lpstr>
      <vt:lpstr>PowerPoint Presentation</vt:lpstr>
      <vt:lpstr>Power Connector</vt:lpstr>
      <vt:lpstr>PowerPoint Presentation</vt:lpstr>
      <vt:lpstr>RAM(Memory) Slots</vt:lpstr>
      <vt:lpstr>PowerPoint Presentation</vt:lpstr>
      <vt:lpstr>CMOS Battery</vt:lpstr>
      <vt:lpstr>PowerPoint Presentation</vt:lpstr>
      <vt:lpstr>Expansion Slots</vt:lpstr>
      <vt:lpstr>PowerPoint Presentation</vt:lpstr>
      <vt:lpstr>Back Panel Connectors</vt:lpstr>
      <vt:lpstr>PowerPoint Presentation</vt:lpstr>
      <vt:lpstr>PowerPoint Presentation</vt:lpstr>
      <vt:lpstr>Front I/O Connectors</vt:lpstr>
      <vt:lpstr>PowerPoint Presentation</vt:lpstr>
      <vt:lpstr>Storage Interface </vt:lpstr>
      <vt:lpstr>PowerPoint Presentation</vt:lpstr>
      <vt:lpstr>Screw Holes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SLY Ponio</dc:creator>
  <cp:lastModifiedBy>SLY Ponio</cp:lastModifiedBy>
  <cp:revision>61</cp:revision>
  <dcterms:created xsi:type="dcterms:W3CDTF">2022-05-11T03:47:05Z</dcterms:created>
  <dcterms:modified xsi:type="dcterms:W3CDTF">2023-01-15T14:00:00Z</dcterms:modified>
</cp:coreProperties>
</file>

<file path=docProps/thumbnail.jpeg>
</file>